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Cabin" panose="020B0604020202020204" charset="0"/>
      <p:regular r:id="rId13"/>
    </p:embeddedFont>
    <p:embeddedFont>
      <p:font typeface="Unbounded"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01674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hyperlink" Target="http://wonder.cdc.gov/"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837724" y="2527221"/>
            <a:ext cx="6120527" cy="2112050"/>
          </a:xfrm>
          <a:prstGeom prst="rect">
            <a:avLst/>
          </a:prstGeom>
          <a:noFill/>
          <a:ln/>
        </p:spPr>
        <p:txBody>
          <a:bodyPr wrap="square" lIns="0" tIns="0" rIns="0" bIns="0" rtlCol="0" anchor="t"/>
          <a:lstStyle/>
          <a:p>
            <a:pPr marL="0" indent="0">
              <a:lnSpc>
                <a:spcPts val="5500"/>
              </a:lnSpc>
              <a:buNone/>
            </a:pPr>
            <a:r>
              <a:rPr lang="en-US" sz="4400" dirty="0">
                <a:solidFill>
                  <a:srgbClr val="FFFFFF"/>
                </a:solidFill>
                <a:latin typeface="Unbounded" pitchFamily="34" charset="0"/>
                <a:ea typeface="Unbounded" pitchFamily="34" charset="-122"/>
                <a:cs typeface="Unbounded" pitchFamily="34" charset="-120"/>
              </a:rPr>
              <a:t>BF PROJECT
Sanket KHAMKAR
SRK197</a:t>
            </a:r>
            <a:endParaRPr lang="en-US" sz="4400" dirty="0"/>
          </a:p>
        </p:txBody>
      </p:sp>
      <p:sp>
        <p:nvSpPr>
          <p:cNvPr id="3" name="Text 1"/>
          <p:cNvSpPr/>
          <p:nvPr/>
        </p:nvSpPr>
        <p:spPr>
          <a:xfrm>
            <a:off x="837724" y="4998244"/>
            <a:ext cx="7594878" cy="704017"/>
          </a:xfrm>
          <a:prstGeom prst="rect">
            <a:avLst/>
          </a:prstGeom>
          <a:noFill/>
          <a:ln/>
        </p:spPr>
        <p:txBody>
          <a:bodyPr wrap="none" lIns="0" tIns="0" rIns="0" bIns="0" rtlCol="0" anchor="t"/>
          <a:lstStyle/>
          <a:p>
            <a:pPr marL="0" indent="0">
              <a:lnSpc>
                <a:spcPts val="5500"/>
              </a:lnSpc>
              <a:buNone/>
            </a:pPr>
            <a:r>
              <a:rPr lang="en-US" sz="4400" dirty="0">
                <a:solidFill>
                  <a:srgbClr val="FFFFFF"/>
                </a:solidFill>
                <a:latin typeface="Unbounded" pitchFamily="34" charset="0"/>
                <a:ea typeface="Unbounded" pitchFamily="34" charset="-122"/>
                <a:cs typeface="Unbounded" pitchFamily="34" charset="-120"/>
              </a:rPr>
              <a:t>2024 Fall Intake - MITA</a:t>
            </a:r>
            <a:endParaRPr lang="en-US" sz="4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26956" y="772835"/>
            <a:ext cx="7710011" cy="538282"/>
          </a:xfrm>
          <a:prstGeom prst="rect">
            <a:avLst/>
          </a:prstGeom>
          <a:noFill/>
          <a:ln/>
        </p:spPr>
        <p:txBody>
          <a:bodyPr wrap="none" lIns="0" tIns="0" rIns="0" bIns="0" rtlCol="0" anchor="t"/>
          <a:lstStyle/>
          <a:p>
            <a:pPr marL="0" indent="0">
              <a:lnSpc>
                <a:spcPts val="4200"/>
              </a:lnSpc>
              <a:buNone/>
            </a:pPr>
            <a:r>
              <a:rPr lang="en-US" sz="3350" dirty="0">
                <a:solidFill>
                  <a:srgbClr val="FFFFFF"/>
                </a:solidFill>
                <a:latin typeface="Unbounded" pitchFamily="34" charset="0"/>
                <a:ea typeface="Unbounded" pitchFamily="34" charset="-122"/>
                <a:cs typeface="Unbounded" pitchFamily="34" charset="-120"/>
              </a:rPr>
              <a:t>Ideas for Improving Forecasts</a:t>
            </a:r>
            <a:endParaRPr lang="en-US" sz="3350" dirty="0"/>
          </a:p>
        </p:txBody>
      </p:sp>
      <p:sp>
        <p:nvSpPr>
          <p:cNvPr id="4" name="Shape 1"/>
          <p:cNvSpPr/>
          <p:nvPr/>
        </p:nvSpPr>
        <p:spPr>
          <a:xfrm>
            <a:off x="6390084" y="1585674"/>
            <a:ext cx="22860" cy="5871091"/>
          </a:xfrm>
          <a:prstGeom prst="roundRect">
            <a:avLst>
              <a:gd name="adj" fmla="val 120108"/>
            </a:avLst>
          </a:prstGeom>
          <a:solidFill>
            <a:srgbClr val="49606E"/>
          </a:solidFill>
          <a:ln/>
        </p:spPr>
      </p:sp>
      <p:sp>
        <p:nvSpPr>
          <p:cNvPr id="5" name="Shape 2"/>
          <p:cNvSpPr/>
          <p:nvPr/>
        </p:nvSpPr>
        <p:spPr>
          <a:xfrm>
            <a:off x="6584573" y="1985962"/>
            <a:ext cx="640556" cy="22860"/>
          </a:xfrm>
          <a:prstGeom prst="roundRect">
            <a:avLst>
              <a:gd name="adj" fmla="val 120108"/>
            </a:avLst>
          </a:prstGeom>
          <a:solidFill>
            <a:srgbClr val="49606E"/>
          </a:solidFill>
          <a:ln/>
        </p:spPr>
      </p:sp>
      <p:sp>
        <p:nvSpPr>
          <p:cNvPr id="6" name="Shape 3"/>
          <p:cNvSpPr/>
          <p:nvPr/>
        </p:nvSpPr>
        <p:spPr>
          <a:xfrm>
            <a:off x="6195596" y="1791533"/>
            <a:ext cx="411837" cy="411837"/>
          </a:xfrm>
          <a:prstGeom prst="roundRect">
            <a:avLst>
              <a:gd name="adj" fmla="val 6667"/>
            </a:avLst>
          </a:prstGeom>
          <a:solidFill>
            <a:srgbClr val="304755"/>
          </a:solidFill>
          <a:ln/>
        </p:spPr>
      </p:sp>
      <p:sp>
        <p:nvSpPr>
          <p:cNvPr id="7" name="Text 4"/>
          <p:cNvSpPr/>
          <p:nvPr/>
        </p:nvSpPr>
        <p:spPr>
          <a:xfrm>
            <a:off x="6340614" y="1868210"/>
            <a:ext cx="121801" cy="258366"/>
          </a:xfrm>
          <a:prstGeom prst="rect">
            <a:avLst/>
          </a:prstGeom>
          <a:noFill/>
          <a:ln/>
        </p:spPr>
        <p:txBody>
          <a:bodyPr wrap="none" lIns="0" tIns="0" rIns="0" bIns="0" rtlCol="0" anchor="t"/>
          <a:lstStyle/>
          <a:p>
            <a:pPr marL="0" indent="0" algn="ctr">
              <a:lnSpc>
                <a:spcPts val="2000"/>
              </a:lnSpc>
              <a:buNone/>
            </a:pPr>
            <a:r>
              <a:rPr lang="en-US" sz="2000" dirty="0">
                <a:solidFill>
                  <a:srgbClr val="CAD6DE"/>
                </a:solidFill>
                <a:latin typeface="Unbounded" pitchFamily="34" charset="0"/>
                <a:ea typeface="Unbounded" pitchFamily="34" charset="-122"/>
                <a:cs typeface="Unbounded" pitchFamily="34" charset="-120"/>
              </a:rPr>
              <a:t>1</a:t>
            </a:r>
            <a:endParaRPr lang="en-US" sz="2000" dirty="0"/>
          </a:p>
        </p:txBody>
      </p:sp>
      <p:sp>
        <p:nvSpPr>
          <p:cNvPr id="8" name="Text 5"/>
          <p:cNvSpPr/>
          <p:nvPr/>
        </p:nvSpPr>
        <p:spPr>
          <a:xfrm>
            <a:off x="7408188" y="1768673"/>
            <a:ext cx="4247912" cy="269200"/>
          </a:xfrm>
          <a:prstGeom prst="rect">
            <a:avLst/>
          </a:prstGeom>
          <a:noFill/>
          <a:ln/>
        </p:spPr>
        <p:txBody>
          <a:bodyPr wrap="none" lIns="0" tIns="0" rIns="0" bIns="0" rtlCol="0" anchor="t"/>
          <a:lstStyle/>
          <a:p>
            <a:pPr marL="0" indent="0" algn="l">
              <a:lnSpc>
                <a:spcPts val="2100"/>
              </a:lnSpc>
              <a:buNone/>
            </a:pPr>
            <a:r>
              <a:rPr lang="en-US" sz="1650" dirty="0">
                <a:solidFill>
                  <a:srgbClr val="CAD6DE"/>
                </a:solidFill>
                <a:latin typeface="Unbounded" pitchFamily="34" charset="0"/>
                <a:ea typeface="Unbounded" pitchFamily="34" charset="-122"/>
                <a:cs typeface="Unbounded" pitchFamily="34" charset="-120"/>
              </a:rPr>
              <a:t>Incorporate Exogenous Variables</a:t>
            </a:r>
            <a:endParaRPr lang="en-US" sz="1650" dirty="0"/>
          </a:p>
        </p:txBody>
      </p:sp>
      <p:sp>
        <p:nvSpPr>
          <p:cNvPr id="9" name="Text 6"/>
          <p:cNvSpPr/>
          <p:nvPr/>
        </p:nvSpPr>
        <p:spPr>
          <a:xfrm>
            <a:off x="7408188" y="2147649"/>
            <a:ext cx="6581656" cy="585549"/>
          </a:xfrm>
          <a:prstGeom prst="rect">
            <a:avLst/>
          </a:prstGeom>
          <a:noFill/>
          <a:ln/>
        </p:spPr>
        <p:txBody>
          <a:bodyPr wrap="square" lIns="0" tIns="0" rIns="0" bIns="0" rtlCol="0" anchor="t"/>
          <a:lstStyle/>
          <a:p>
            <a:pPr marL="0" indent="0" algn="l">
              <a:lnSpc>
                <a:spcPts val="2300"/>
              </a:lnSpc>
              <a:buNone/>
            </a:pPr>
            <a:r>
              <a:rPr lang="en-US" sz="1400" dirty="0">
                <a:solidFill>
                  <a:srgbClr val="CAD6DE"/>
                </a:solidFill>
                <a:latin typeface="Cabin" pitchFamily="34" charset="0"/>
                <a:ea typeface="Cabin" pitchFamily="34" charset="-122"/>
                <a:cs typeface="Cabin" pitchFamily="34" charset="-120"/>
              </a:rPr>
              <a:t>Include relevant external factors like economic indicators or weather patterns to improve prediction accuracy.</a:t>
            </a:r>
            <a:endParaRPr lang="en-US" sz="1400" dirty="0"/>
          </a:p>
        </p:txBody>
      </p:sp>
      <p:sp>
        <p:nvSpPr>
          <p:cNvPr id="10" name="Shape 7"/>
          <p:cNvSpPr/>
          <p:nvPr/>
        </p:nvSpPr>
        <p:spPr>
          <a:xfrm>
            <a:off x="6584573" y="3499485"/>
            <a:ext cx="640556" cy="22860"/>
          </a:xfrm>
          <a:prstGeom prst="roundRect">
            <a:avLst>
              <a:gd name="adj" fmla="val 120108"/>
            </a:avLst>
          </a:prstGeom>
          <a:solidFill>
            <a:srgbClr val="49606E"/>
          </a:solidFill>
          <a:ln/>
        </p:spPr>
      </p:sp>
      <p:sp>
        <p:nvSpPr>
          <p:cNvPr id="11" name="Shape 8"/>
          <p:cNvSpPr/>
          <p:nvPr/>
        </p:nvSpPr>
        <p:spPr>
          <a:xfrm>
            <a:off x="6195596" y="3305056"/>
            <a:ext cx="411837" cy="411837"/>
          </a:xfrm>
          <a:prstGeom prst="roundRect">
            <a:avLst>
              <a:gd name="adj" fmla="val 6667"/>
            </a:avLst>
          </a:prstGeom>
          <a:solidFill>
            <a:srgbClr val="304755"/>
          </a:solidFill>
          <a:ln/>
        </p:spPr>
      </p:sp>
      <p:sp>
        <p:nvSpPr>
          <p:cNvPr id="12" name="Text 9"/>
          <p:cNvSpPr/>
          <p:nvPr/>
        </p:nvSpPr>
        <p:spPr>
          <a:xfrm>
            <a:off x="6299537" y="3381732"/>
            <a:ext cx="203954" cy="258366"/>
          </a:xfrm>
          <a:prstGeom prst="rect">
            <a:avLst/>
          </a:prstGeom>
          <a:noFill/>
          <a:ln/>
        </p:spPr>
        <p:txBody>
          <a:bodyPr wrap="none" lIns="0" tIns="0" rIns="0" bIns="0" rtlCol="0" anchor="t"/>
          <a:lstStyle/>
          <a:p>
            <a:pPr marL="0" indent="0" algn="ctr">
              <a:lnSpc>
                <a:spcPts val="2000"/>
              </a:lnSpc>
              <a:buNone/>
            </a:pPr>
            <a:r>
              <a:rPr lang="en-US" sz="2000" dirty="0">
                <a:solidFill>
                  <a:srgbClr val="CAD6DE"/>
                </a:solidFill>
                <a:latin typeface="Unbounded" pitchFamily="34" charset="0"/>
                <a:ea typeface="Unbounded" pitchFamily="34" charset="-122"/>
                <a:cs typeface="Unbounded" pitchFamily="34" charset="-120"/>
              </a:rPr>
              <a:t>2</a:t>
            </a:r>
            <a:endParaRPr lang="en-US" sz="2000" dirty="0"/>
          </a:p>
        </p:txBody>
      </p:sp>
      <p:sp>
        <p:nvSpPr>
          <p:cNvPr id="13" name="Text 10"/>
          <p:cNvSpPr/>
          <p:nvPr/>
        </p:nvSpPr>
        <p:spPr>
          <a:xfrm>
            <a:off x="7408188" y="3282196"/>
            <a:ext cx="2996089" cy="269200"/>
          </a:xfrm>
          <a:prstGeom prst="rect">
            <a:avLst/>
          </a:prstGeom>
          <a:noFill/>
          <a:ln/>
        </p:spPr>
        <p:txBody>
          <a:bodyPr wrap="none" lIns="0" tIns="0" rIns="0" bIns="0" rtlCol="0" anchor="t"/>
          <a:lstStyle/>
          <a:p>
            <a:pPr marL="0" indent="0" algn="l">
              <a:lnSpc>
                <a:spcPts val="2100"/>
              </a:lnSpc>
              <a:buNone/>
            </a:pPr>
            <a:r>
              <a:rPr lang="en-US" sz="1650" dirty="0">
                <a:solidFill>
                  <a:srgbClr val="CAD6DE"/>
                </a:solidFill>
                <a:latin typeface="Unbounded" pitchFamily="34" charset="0"/>
                <a:ea typeface="Unbounded" pitchFamily="34" charset="-122"/>
                <a:cs typeface="Unbounded" pitchFamily="34" charset="-120"/>
              </a:rPr>
              <a:t>Regular Model Updates</a:t>
            </a:r>
            <a:endParaRPr lang="en-US" sz="1650" dirty="0"/>
          </a:p>
        </p:txBody>
      </p:sp>
      <p:sp>
        <p:nvSpPr>
          <p:cNvPr id="14" name="Text 11"/>
          <p:cNvSpPr/>
          <p:nvPr/>
        </p:nvSpPr>
        <p:spPr>
          <a:xfrm>
            <a:off x="7408188" y="3661172"/>
            <a:ext cx="6581656" cy="585549"/>
          </a:xfrm>
          <a:prstGeom prst="rect">
            <a:avLst/>
          </a:prstGeom>
          <a:noFill/>
          <a:ln/>
        </p:spPr>
        <p:txBody>
          <a:bodyPr wrap="square" lIns="0" tIns="0" rIns="0" bIns="0" rtlCol="0" anchor="t"/>
          <a:lstStyle/>
          <a:p>
            <a:pPr marL="0" indent="0" algn="l">
              <a:lnSpc>
                <a:spcPts val="2300"/>
              </a:lnSpc>
              <a:buNone/>
            </a:pPr>
            <a:r>
              <a:rPr lang="en-US" sz="1400" dirty="0">
                <a:solidFill>
                  <a:srgbClr val="CAD6DE"/>
                </a:solidFill>
                <a:latin typeface="Cabin" pitchFamily="34" charset="0"/>
                <a:ea typeface="Cabin" pitchFamily="34" charset="-122"/>
                <a:cs typeface="Cabin" pitchFamily="34" charset="-120"/>
              </a:rPr>
              <a:t>Retrain forecasting models with the latest data to capture recent trends and seasonal patterns.</a:t>
            </a:r>
            <a:endParaRPr lang="en-US" sz="1400" dirty="0"/>
          </a:p>
        </p:txBody>
      </p:sp>
      <p:sp>
        <p:nvSpPr>
          <p:cNvPr id="15" name="Shape 12"/>
          <p:cNvSpPr/>
          <p:nvPr/>
        </p:nvSpPr>
        <p:spPr>
          <a:xfrm>
            <a:off x="6584573" y="5013008"/>
            <a:ext cx="640556" cy="22860"/>
          </a:xfrm>
          <a:prstGeom prst="roundRect">
            <a:avLst>
              <a:gd name="adj" fmla="val 120108"/>
            </a:avLst>
          </a:prstGeom>
          <a:solidFill>
            <a:srgbClr val="49606E"/>
          </a:solidFill>
          <a:ln/>
        </p:spPr>
      </p:sp>
      <p:sp>
        <p:nvSpPr>
          <p:cNvPr id="16" name="Shape 13"/>
          <p:cNvSpPr/>
          <p:nvPr/>
        </p:nvSpPr>
        <p:spPr>
          <a:xfrm>
            <a:off x="6195596" y="4818578"/>
            <a:ext cx="411837" cy="411837"/>
          </a:xfrm>
          <a:prstGeom prst="roundRect">
            <a:avLst>
              <a:gd name="adj" fmla="val 6667"/>
            </a:avLst>
          </a:prstGeom>
          <a:solidFill>
            <a:srgbClr val="304755"/>
          </a:solidFill>
          <a:ln/>
        </p:spPr>
      </p:sp>
      <p:sp>
        <p:nvSpPr>
          <p:cNvPr id="17" name="Text 14"/>
          <p:cNvSpPr/>
          <p:nvPr/>
        </p:nvSpPr>
        <p:spPr>
          <a:xfrm>
            <a:off x="6297632" y="4895255"/>
            <a:ext cx="207764" cy="258366"/>
          </a:xfrm>
          <a:prstGeom prst="rect">
            <a:avLst/>
          </a:prstGeom>
          <a:noFill/>
          <a:ln/>
        </p:spPr>
        <p:txBody>
          <a:bodyPr wrap="none" lIns="0" tIns="0" rIns="0" bIns="0" rtlCol="0" anchor="t"/>
          <a:lstStyle/>
          <a:p>
            <a:pPr marL="0" indent="0" algn="ctr">
              <a:lnSpc>
                <a:spcPts val="2000"/>
              </a:lnSpc>
              <a:buNone/>
            </a:pPr>
            <a:r>
              <a:rPr lang="en-US" sz="2000" dirty="0">
                <a:solidFill>
                  <a:srgbClr val="CAD6DE"/>
                </a:solidFill>
                <a:latin typeface="Unbounded" pitchFamily="34" charset="0"/>
                <a:ea typeface="Unbounded" pitchFamily="34" charset="-122"/>
                <a:cs typeface="Unbounded" pitchFamily="34" charset="-120"/>
              </a:rPr>
              <a:t>3</a:t>
            </a:r>
            <a:endParaRPr lang="en-US" sz="2000" dirty="0"/>
          </a:p>
        </p:txBody>
      </p:sp>
      <p:sp>
        <p:nvSpPr>
          <p:cNvPr id="18" name="Text 15"/>
          <p:cNvSpPr/>
          <p:nvPr/>
        </p:nvSpPr>
        <p:spPr>
          <a:xfrm>
            <a:off x="7408188" y="4795718"/>
            <a:ext cx="2472571" cy="269200"/>
          </a:xfrm>
          <a:prstGeom prst="rect">
            <a:avLst/>
          </a:prstGeom>
          <a:noFill/>
          <a:ln/>
        </p:spPr>
        <p:txBody>
          <a:bodyPr wrap="none" lIns="0" tIns="0" rIns="0" bIns="0" rtlCol="0" anchor="t"/>
          <a:lstStyle/>
          <a:p>
            <a:pPr marL="0" indent="0" algn="l">
              <a:lnSpc>
                <a:spcPts val="2100"/>
              </a:lnSpc>
              <a:buNone/>
            </a:pPr>
            <a:r>
              <a:rPr lang="en-US" sz="1650" dirty="0">
                <a:solidFill>
                  <a:srgbClr val="CAD6DE"/>
                </a:solidFill>
                <a:latin typeface="Unbounded" pitchFamily="34" charset="0"/>
                <a:ea typeface="Unbounded" pitchFamily="34" charset="-122"/>
                <a:cs typeface="Unbounded" pitchFamily="34" charset="-120"/>
              </a:rPr>
              <a:t>Ensemble Methods</a:t>
            </a:r>
            <a:endParaRPr lang="en-US" sz="1650" dirty="0"/>
          </a:p>
        </p:txBody>
      </p:sp>
      <p:sp>
        <p:nvSpPr>
          <p:cNvPr id="19" name="Text 16"/>
          <p:cNvSpPr/>
          <p:nvPr/>
        </p:nvSpPr>
        <p:spPr>
          <a:xfrm>
            <a:off x="7408188" y="5174694"/>
            <a:ext cx="6581656" cy="585549"/>
          </a:xfrm>
          <a:prstGeom prst="rect">
            <a:avLst/>
          </a:prstGeom>
          <a:noFill/>
          <a:ln/>
        </p:spPr>
        <p:txBody>
          <a:bodyPr wrap="square" lIns="0" tIns="0" rIns="0" bIns="0" rtlCol="0" anchor="t"/>
          <a:lstStyle/>
          <a:p>
            <a:pPr marL="0" indent="0" algn="l">
              <a:lnSpc>
                <a:spcPts val="2300"/>
              </a:lnSpc>
              <a:buNone/>
            </a:pPr>
            <a:r>
              <a:rPr lang="en-US" sz="1400" dirty="0">
                <a:solidFill>
                  <a:srgbClr val="CAD6DE"/>
                </a:solidFill>
                <a:latin typeface="Cabin" pitchFamily="34" charset="0"/>
                <a:ea typeface="Cabin" pitchFamily="34" charset="-122"/>
                <a:cs typeface="Cabin" pitchFamily="34" charset="-120"/>
              </a:rPr>
              <a:t>Combine multiple forecasting models to reduce overfitting risk and improve generalization.</a:t>
            </a:r>
            <a:endParaRPr lang="en-US" sz="1400" dirty="0"/>
          </a:p>
        </p:txBody>
      </p:sp>
      <p:sp>
        <p:nvSpPr>
          <p:cNvPr id="20" name="Shape 17"/>
          <p:cNvSpPr/>
          <p:nvPr/>
        </p:nvSpPr>
        <p:spPr>
          <a:xfrm>
            <a:off x="6584573" y="6526530"/>
            <a:ext cx="640556" cy="22860"/>
          </a:xfrm>
          <a:prstGeom prst="roundRect">
            <a:avLst>
              <a:gd name="adj" fmla="val 120108"/>
            </a:avLst>
          </a:prstGeom>
          <a:solidFill>
            <a:srgbClr val="49606E"/>
          </a:solidFill>
          <a:ln/>
        </p:spPr>
      </p:sp>
      <p:sp>
        <p:nvSpPr>
          <p:cNvPr id="21" name="Shape 18"/>
          <p:cNvSpPr/>
          <p:nvPr/>
        </p:nvSpPr>
        <p:spPr>
          <a:xfrm>
            <a:off x="6195596" y="6332101"/>
            <a:ext cx="411837" cy="411837"/>
          </a:xfrm>
          <a:prstGeom prst="roundRect">
            <a:avLst>
              <a:gd name="adj" fmla="val 6667"/>
            </a:avLst>
          </a:prstGeom>
          <a:solidFill>
            <a:srgbClr val="304755"/>
          </a:solidFill>
          <a:ln/>
        </p:spPr>
      </p:sp>
      <p:sp>
        <p:nvSpPr>
          <p:cNvPr id="22" name="Text 19"/>
          <p:cNvSpPr/>
          <p:nvPr/>
        </p:nvSpPr>
        <p:spPr>
          <a:xfrm>
            <a:off x="6297751" y="6408777"/>
            <a:ext cx="207526" cy="258366"/>
          </a:xfrm>
          <a:prstGeom prst="rect">
            <a:avLst/>
          </a:prstGeom>
          <a:noFill/>
          <a:ln/>
        </p:spPr>
        <p:txBody>
          <a:bodyPr wrap="none" lIns="0" tIns="0" rIns="0" bIns="0" rtlCol="0" anchor="t"/>
          <a:lstStyle/>
          <a:p>
            <a:pPr marL="0" indent="0" algn="ctr">
              <a:lnSpc>
                <a:spcPts val="2000"/>
              </a:lnSpc>
              <a:buNone/>
            </a:pPr>
            <a:r>
              <a:rPr lang="en-US" sz="2000" dirty="0">
                <a:solidFill>
                  <a:srgbClr val="CAD6DE"/>
                </a:solidFill>
                <a:latin typeface="Unbounded" pitchFamily="34" charset="0"/>
                <a:ea typeface="Unbounded" pitchFamily="34" charset="-122"/>
                <a:cs typeface="Unbounded" pitchFamily="34" charset="-120"/>
              </a:rPr>
              <a:t>4</a:t>
            </a:r>
            <a:endParaRPr lang="en-US" sz="2000" dirty="0"/>
          </a:p>
        </p:txBody>
      </p:sp>
      <p:sp>
        <p:nvSpPr>
          <p:cNvPr id="23" name="Text 20"/>
          <p:cNvSpPr/>
          <p:nvPr/>
        </p:nvSpPr>
        <p:spPr>
          <a:xfrm>
            <a:off x="7408188" y="6309241"/>
            <a:ext cx="2578656" cy="269200"/>
          </a:xfrm>
          <a:prstGeom prst="rect">
            <a:avLst/>
          </a:prstGeom>
          <a:noFill/>
          <a:ln/>
        </p:spPr>
        <p:txBody>
          <a:bodyPr wrap="none" lIns="0" tIns="0" rIns="0" bIns="0" rtlCol="0" anchor="t"/>
          <a:lstStyle/>
          <a:p>
            <a:pPr marL="0" indent="0" algn="l">
              <a:lnSpc>
                <a:spcPts val="2100"/>
              </a:lnSpc>
              <a:buNone/>
            </a:pPr>
            <a:r>
              <a:rPr lang="en-US" sz="1650" dirty="0">
                <a:solidFill>
                  <a:srgbClr val="CAD6DE"/>
                </a:solidFill>
                <a:latin typeface="Unbounded" pitchFamily="34" charset="0"/>
                <a:ea typeface="Unbounded" pitchFamily="34" charset="-122"/>
                <a:cs typeface="Unbounded" pitchFamily="34" charset="-120"/>
              </a:rPr>
              <a:t>Feature Engineering</a:t>
            </a:r>
            <a:endParaRPr lang="en-US" sz="1650" dirty="0"/>
          </a:p>
        </p:txBody>
      </p:sp>
      <p:sp>
        <p:nvSpPr>
          <p:cNvPr id="24" name="Text 21"/>
          <p:cNvSpPr/>
          <p:nvPr/>
        </p:nvSpPr>
        <p:spPr>
          <a:xfrm>
            <a:off x="7408188" y="6688217"/>
            <a:ext cx="6581656" cy="585549"/>
          </a:xfrm>
          <a:prstGeom prst="rect">
            <a:avLst/>
          </a:prstGeom>
          <a:noFill/>
          <a:ln/>
        </p:spPr>
        <p:txBody>
          <a:bodyPr wrap="square" lIns="0" tIns="0" rIns="0" bIns="0" rtlCol="0" anchor="t"/>
          <a:lstStyle/>
          <a:p>
            <a:pPr marL="0" indent="0" algn="l">
              <a:lnSpc>
                <a:spcPts val="2300"/>
              </a:lnSpc>
              <a:buNone/>
            </a:pPr>
            <a:r>
              <a:rPr lang="en-US" sz="1400" dirty="0">
                <a:solidFill>
                  <a:srgbClr val="CAD6DE"/>
                </a:solidFill>
                <a:latin typeface="Cabin" pitchFamily="34" charset="0"/>
                <a:ea typeface="Cabin" pitchFamily="34" charset="-122"/>
                <a:cs typeface="Cabin" pitchFamily="34" charset="-120"/>
              </a:rPr>
              <a:t>Create additional features such as lags or rolling averages to better understand complex dynamics.</a:t>
            </a:r>
            <a:endParaRPr lang="en-US" sz="1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419701"/>
            <a:ext cx="7468553" cy="383024"/>
          </a:xfrm>
          <a:prstGeom prst="rect">
            <a:avLst/>
          </a:prstGeom>
          <a:noFill/>
          <a:ln/>
        </p:spPr>
        <p:txBody>
          <a:bodyPr wrap="none" lIns="0" tIns="0" rIns="0" bIns="0" rtlCol="0" anchor="t"/>
          <a:lstStyle/>
          <a:p>
            <a:pPr marL="0" indent="0">
              <a:lnSpc>
                <a:spcPts val="3000"/>
              </a:lnSpc>
              <a:buNone/>
            </a:pPr>
            <a:endParaRPr lang="en-US" sz="1850" dirty="0"/>
          </a:p>
        </p:txBody>
      </p:sp>
      <p:sp>
        <p:nvSpPr>
          <p:cNvPr id="4" name="Text 1"/>
          <p:cNvSpPr/>
          <p:nvPr/>
        </p:nvSpPr>
        <p:spPr>
          <a:xfrm>
            <a:off x="837724" y="903249"/>
            <a:ext cx="7468553" cy="3081892"/>
          </a:xfrm>
          <a:prstGeom prst="rect">
            <a:avLst/>
          </a:prstGeom>
          <a:noFill/>
          <a:ln/>
        </p:spPr>
        <p:txBody>
          <a:bodyPr wrap="square" lIns="0" tIns="0" rIns="0" bIns="0" rtlCol="0" anchor="t"/>
          <a:lstStyle/>
          <a:p>
            <a:pPr marL="0" indent="0">
              <a:lnSpc>
                <a:spcPts val="7650"/>
              </a:lnSpc>
              <a:buNone/>
            </a:pPr>
            <a:r>
              <a:rPr lang="en-US" sz="6100" dirty="0">
                <a:solidFill>
                  <a:srgbClr val="FFFFFF"/>
                </a:solidFill>
                <a:latin typeface="Unbounded" pitchFamily="34" charset="0"/>
                <a:ea typeface="Unbounded" pitchFamily="34" charset="-122"/>
                <a:cs typeface="Unbounded" pitchFamily="34" charset="-120"/>
              </a:rPr>
              <a:t>Forecasting U.S. Fertility Rates</a:t>
            </a:r>
            <a:endParaRPr lang="en-US" sz="6100" dirty="0"/>
          </a:p>
        </p:txBody>
      </p:sp>
      <p:sp>
        <p:nvSpPr>
          <p:cNvPr id="5" name="Text 2"/>
          <p:cNvSpPr/>
          <p:nvPr/>
        </p:nvSpPr>
        <p:spPr>
          <a:xfrm>
            <a:off x="837724" y="4344114"/>
            <a:ext cx="7468553" cy="2681168"/>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This presentation explores the importance and methodology of predicting future trends in fertility and infant mortality rates in the United States. Using data from the CDC Natality Dashboard, we examine various forecasting models to accurately project these crucial health indicators for the coming years. Our analysis aims to support healthcare resource allocation, public health policy development, and long-term social and economic planning.</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64143" y="1111448"/>
            <a:ext cx="7615714" cy="1027509"/>
          </a:xfrm>
          <a:prstGeom prst="rect">
            <a:avLst/>
          </a:prstGeom>
          <a:noFill/>
          <a:ln/>
        </p:spPr>
        <p:txBody>
          <a:bodyPr wrap="square" lIns="0" tIns="0" rIns="0" bIns="0" rtlCol="0" anchor="t"/>
          <a:lstStyle/>
          <a:p>
            <a:pPr marL="0" indent="0">
              <a:lnSpc>
                <a:spcPts val="4000"/>
              </a:lnSpc>
              <a:buNone/>
            </a:pPr>
            <a:r>
              <a:rPr lang="en-US" sz="3200" dirty="0">
                <a:solidFill>
                  <a:srgbClr val="FFFFFF"/>
                </a:solidFill>
                <a:latin typeface="Unbounded" pitchFamily="34" charset="0"/>
                <a:ea typeface="Unbounded" pitchFamily="34" charset="-122"/>
                <a:cs typeface="Unbounded" pitchFamily="34" charset="-120"/>
              </a:rPr>
              <a:t>Fertility &amp; Mortality Forecasting</a:t>
            </a:r>
            <a:endParaRPr lang="en-US" sz="3200" dirty="0"/>
          </a:p>
        </p:txBody>
      </p:sp>
      <p:sp>
        <p:nvSpPr>
          <p:cNvPr id="4" name="Shape 1"/>
          <p:cNvSpPr/>
          <p:nvPr/>
        </p:nvSpPr>
        <p:spPr>
          <a:xfrm>
            <a:off x="764143" y="2384584"/>
            <a:ext cx="3698796" cy="2257663"/>
          </a:xfrm>
          <a:prstGeom prst="roundRect">
            <a:avLst>
              <a:gd name="adj" fmla="val 1451"/>
            </a:avLst>
          </a:prstGeom>
          <a:solidFill>
            <a:srgbClr val="304755"/>
          </a:solidFill>
          <a:ln/>
        </p:spPr>
      </p:sp>
      <p:sp>
        <p:nvSpPr>
          <p:cNvPr id="5" name="Text 2"/>
          <p:cNvSpPr/>
          <p:nvPr/>
        </p:nvSpPr>
        <p:spPr>
          <a:xfrm>
            <a:off x="982385" y="2602825"/>
            <a:ext cx="3262312" cy="642223"/>
          </a:xfrm>
          <a:prstGeom prst="rect">
            <a:avLst/>
          </a:prstGeom>
          <a:noFill/>
          <a:ln/>
        </p:spPr>
        <p:txBody>
          <a:bodyPr wrap="square" lIns="0" tIns="0" rIns="0" bIns="0" rtlCol="0" anchor="t"/>
          <a:lstStyle/>
          <a:p>
            <a:pPr marL="0" indent="0">
              <a:lnSpc>
                <a:spcPts val="2500"/>
              </a:lnSpc>
              <a:buNone/>
            </a:pPr>
            <a:r>
              <a:rPr lang="en-US" sz="2000" dirty="0">
                <a:solidFill>
                  <a:srgbClr val="CAD6DE"/>
                </a:solidFill>
                <a:latin typeface="Unbounded" pitchFamily="34" charset="0"/>
                <a:ea typeface="Unbounded" pitchFamily="34" charset="-122"/>
                <a:cs typeface="Unbounded" pitchFamily="34" charset="-120"/>
              </a:rPr>
              <a:t>Healthcare Resource Allocation</a:t>
            </a:r>
            <a:endParaRPr lang="en-US" sz="2000" dirty="0"/>
          </a:p>
        </p:txBody>
      </p:sp>
      <p:sp>
        <p:nvSpPr>
          <p:cNvPr id="6" name="Text 3"/>
          <p:cNvSpPr/>
          <p:nvPr/>
        </p:nvSpPr>
        <p:spPr>
          <a:xfrm>
            <a:off x="982385" y="3376017"/>
            <a:ext cx="3262312" cy="1047988"/>
          </a:xfrm>
          <a:prstGeom prst="rect">
            <a:avLst/>
          </a:prstGeom>
          <a:noFill/>
          <a:ln/>
        </p:spPr>
        <p:txBody>
          <a:bodyPr wrap="square" lIns="0" tIns="0" rIns="0" bIns="0" rtlCol="0" anchor="t"/>
          <a:lstStyle/>
          <a:p>
            <a:pPr marL="0" indent="0">
              <a:lnSpc>
                <a:spcPts val="2750"/>
              </a:lnSpc>
              <a:buNone/>
            </a:pPr>
            <a:r>
              <a:rPr lang="en-US" sz="1700" dirty="0">
                <a:solidFill>
                  <a:srgbClr val="CAD6DE"/>
                </a:solidFill>
                <a:latin typeface="Cabin" pitchFamily="34" charset="0"/>
                <a:ea typeface="Cabin" pitchFamily="34" charset="-122"/>
                <a:cs typeface="Cabin" pitchFamily="34" charset="-120"/>
              </a:rPr>
              <a:t>Predicting fertility rates helps allocate maternal health services and neonatal care effectively.</a:t>
            </a:r>
            <a:endParaRPr lang="en-US" sz="1700" dirty="0"/>
          </a:p>
        </p:txBody>
      </p:sp>
      <p:sp>
        <p:nvSpPr>
          <p:cNvPr id="7" name="Shape 4"/>
          <p:cNvSpPr/>
          <p:nvPr/>
        </p:nvSpPr>
        <p:spPr>
          <a:xfrm>
            <a:off x="4681180" y="2384584"/>
            <a:ext cx="3698796" cy="2257663"/>
          </a:xfrm>
          <a:prstGeom prst="roundRect">
            <a:avLst>
              <a:gd name="adj" fmla="val 1451"/>
            </a:avLst>
          </a:prstGeom>
          <a:solidFill>
            <a:srgbClr val="304755"/>
          </a:solidFill>
          <a:ln/>
        </p:spPr>
      </p:sp>
      <p:sp>
        <p:nvSpPr>
          <p:cNvPr id="8" name="Text 5"/>
          <p:cNvSpPr/>
          <p:nvPr/>
        </p:nvSpPr>
        <p:spPr>
          <a:xfrm>
            <a:off x="4899422" y="2602825"/>
            <a:ext cx="2958584" cy="321112"/>
          </a:xfrm>
          <a:prstGeom prst="rect">
            <a:avLst/>
          </a:prstGeom>
          <a:noFill/>
          <a:ln/>
        </p:spPr>
        <p:txBody>
          <a:bodyPr wrap="none" lIns="0" tIns="0" rIns="0" bIns="0" rtlCol="0" anchor="t"/>
          <a:lstStyle/>
          <a:p>
            <a:pPr marL="0" indent="0">
              <a:lnSpc>
                <a:spcPts val="2500"/>
              </a:lnSpc>
              <a:buNone/>
            </a:pPr>
            <a:r>
              <a:rPr lang="en-US" sz="2000" dirty="0">
                <a:solidFill>
                  <a:srgbClr val="CAD6DE"/>
                </a:solidFill>
                <a:latin typeface="Unbounded" pitchFamily="34" charset="0"/>
                <a:ea typeface="Unbounded" pitchFamily="34" charset="-122"/>
                <a:cs typeface="Unbounded" pitchFamily="34" charset="-120"/>
              </a:rPr>
              <a:t>Public Health Policy</a:t>
            </a:r>
            <a:endParaRPr lang="en-US" sz="2000" dirty="0"/>
          </a:p>
        </p:txBody>
      </p:sp>
      <p:sp>
        <p:nvSpPr>
          <p:cNvPr id="9" name="Text 6"/>
          <p:cNvSpPr/>
          <p:nvPr/>
        </p:nvSpPr>
        <p:spPr>
          <a:xfrm>
            <a:off x="4899422" y="3054906"/>
            <a:ext cx="3262312" cy="1047988"/>
          </a:xfrm>
          <a:prstGeom prst="rect">
            <a:avLst/>
          </a:prstGeom>
          <a:noFill/>
          <a:ln/>
        </p:spPr>
        <p:txBody>
          <a:bodyPr wrap="square" lIns="0" tIns="0" rIns="0" bIns="0" rtlCol="0" anchor="t"/>
          <a:lstStyle/>
          <a:p>
            <a:pPr marL="0" indent="0">
              <a:lnSpc>
                <a:spcPts val="2750"/>
              </a:lnSpc>
              <a:buNone/>
            </a:pPr>
            <a:r>
              <a:rPr lang="en-US" sz="1700" dirty="0">
                <a:solidFill>
                  <a:srgbClr val="CAD6DE"/>
                </a:solidFill>
                <a:latin typeface="Cabin" pitchFamily="34" charset="0"/>
                <a:ea typeface="Cabin" pitchFamily="34" charset="-122"/>
                <a:cs typeface="Cabin" pitchFamily="34" charset="-120"/>
              </a:rPr>
              <a:t>Forecasts assist in developing policies to improve maternal and infant health outcomes.</a:t>
            </a:r>
            <a:endParaRPr lang="en-US" sz="1700" dirty="0"/>
          </a:p>
        </p:txBody>
      </p:sp>
      <p:sp>
        <p:nvSpPr>
          <p:cNvPr id="10" name="Shape 7"/>
          <p:cNvSpPr/>
          <p:nvPr/>
        </p:nvSpPr>
        <p:spPr>
          <a:xfrm>
            <a:off x="764143" y="4860488"/>
            <a:ext cx="3698796" cy="2257663"/>
          </a:xfrm>
          <a:prstGeom prst="roundRect">
            <a:avLst>
              <a:gd name="adj" fmla="val 1451"/>
            </a:avLst>
          </a:prstGeom>
          <a:solidFill>
            <a:srgbClr val="304755"/>
          </a:solidFill>
          <a:ln/>
        </p:spPr>
      </p:sp>
      <p:sp>
        <p:nvSpPr>
          <p:cNvPr id="11" name="Text 8"/>
          <p:cNvSpPr/>
          <p:nvPr/>
        </p:nvSpPr>
        <p:spPr>
          <a:xfrm>
            <a:off x="982385" y="5078730"/>
            <a:ext cx="3262312" cy="642223"/>
          </a:xfrm>
          <a:prstGeom prst="rect">
            <a:avLst/>
          </a:prstGeom>
          <a:noFill/>
          <a:ln/>
        </p:spPr>
        <p:txBody>
          <a:bodyPr wrap="square" lIns="0" tIns="0" rIns="0" bIns="0" rtlCol="0" anchor="t"/>
          <a:lstStyle/>
          <a:p>
            <a:pPr marL="0" indent="0">
              <a:lnSpc>
                <a:spcPts val="2500"/>
              </a:lnSpc>
              <a:buNone/>
            </a:pPr>
            <a:r>
              <a:rPr lang="en-US" sz="2000" dirty="0">
                <a:solidFill>
                  <a:srgbClr val="CAD6DE"/>
                </a:solidFill>
                <a:latin typeface="Unbounded" pitchFamily="34" charset="0"/>
                <a:ea typeface="Unbounded" pitchFamily="34" charset="-122"/>
                <a:cs typeface="Unbounded" pitchFamily="34" charset="-120"/>
              </a:rPr>
              <a:t>Economic and Social Planning</a:t>
            </a:r>
            <a:endParaRPr lang="en-US" sz="2000" dirty="0"/>
          </a:p>
        </p:txBody>
      </p:sp>
      <p:sp>
        <p:nvSpPr>
          <p:cNvPr id="12" name="Text 9"/>
          <p:cNvSpPr/>
          <p:nvPr/>
        </p:nvSpPr>
        <p:spPr>
          <a:xfrm>
            <a:off x="982385" y="5851922"/>
            <a:ext cx="3262312" cy="1047988"/>
          </a:xfrm>
          <a:prstGeom prst="rect">
            <a:avLst/>
          </a:prstGeom>
          <a:noFill/>
          <a:ln/>
        </p:spPr>
        <p:txBody>
          <a:bodyPr wrap="square" lIns="0" tIns="0" rIns="0" bIns="0" rtlCol="0" anchor="t"/>
          <a:lstStyle/>
          <a:p>
            <a:pPr marL="0" indent="0">
              <a:lnSpc>
                <a:spcPts val="2750"/>
              </a:lnSpc>
              <a:buNone/>
            </a:pPr>
            <a:r>
              <a:rPr lang="en-US" sz="1700" dirty="0">
                <a:solidFill>
                  <a:srgbClr val="CAD6DE"/>
                </a:solidFill>
                <a:latin typeface="Cabin" pitchFamily="34" charset="0"/>
                <a:ea typeface="Cabin" pitchFamily="34" charset="-122"/>
                <a:cs typeface="Cabin" pitchFamily="34" charset="-120"/>
              </a:rPr>
              <a:t>Fertility trends impact future demographics, influencing education and childcare planning.</a:t>
            </a:r>
            <a:endParaRPr lang="en-US" sz="1700" dirty="0"/>
          </a:p>
        </p:txBody>
      </p:sp>
      <p:sp>
        <p:nvSpPr>
          <p:cNvPr id="13" name="Shape 10"/>
          <p:cNvSpPr/>
          <p:nvPr/>
        </p:nvSpPr>
        <p:spPr>
          <a:xfrm>
            <a:off x="4681180" y="4860488"/>
            <a:ext cx="3698796" cy="2257663"/>
          </a:xfrm>
          <a:prstGeom prst="roundRect">
            <a:avLst>
              <a:gd name="adj" fmla="val 1451"/>
            </a:avLst>
          </a:prstGeom>
          <a:solidFill>
            <a:srgbClr val="304755"/>
          </a:solidFill>
          <a:ln/>
        </p:spPr>
      </p:sp>
      <p:sp>
        <p:nvSpPr>
          <p:cNvPr id="14" name="Text 11"/>
          <p:cNvSpPr/>
          <p:nvPr/>
        </p:nvSpPr>
        <p:spPr>
          <a:xfrm>
            <a:off x="4899422" y="5078730"/>
            <a:ext cx="3262312" cy="642223"/>
          </a:xfrm>
          <a:prstGeom prst="rect">
            <a:avLst/>
          </a:prstGeom>
          <a:noFill/>
          <a:ln/>
        </p:spPr>
        <p:txBody>
          <a:bodyPr wrap="square" lIns="0" tIns="0" rIns="0" bIns="0" rtlCol="0" anchor="t"/>
          <a:lstStyle/>
          <a:p>
            <a:pPr marL="0" indent="0">
              <a:lnSpc>
                <a:spcPts val="2500"/>
              </a:lnSpc>
              <a:buNone/>
            </a:pPr>
            <a:r>
              <a:rPr lang="en-US" sz="2000" dirty="0">
                <a:solidFill>
                  <a:srgbClr val="CAD6DE"/>
                </a:solidFill>
                <a:latin typeface="Unbounded" pitchFamily="34" charset="0"/>
                <a:ea typeface="Unbounded" pitchFamily="34" charset="-122"/>
                <a:cs typeface="Unbounded" pitchFamily="34" charset="-120"/>
              </a:rPr>
              <a:t>Addressing Disparities</a:t>
            </a:r>
            <a:endParaRPr lang="en-US" sz="2000" dirty="0"/>
          </a:p>
        </p:txBody>
      </p:sp>
      <p:sp>
        <p:nvSpPr>
          <p:cNvPr id="15" name="Text 12"/>
          <p:cNvSpPr/>
          <p:nvPr/>
        </p:nvSpPr>
        <p:spPr>
          <a:xfrm>
            <a:off x="4899422" y="5851922"/>
            <a:ext cx="3262312" cy="1047988"/>
          </a:xfrm>
          <a:prstGeom prst="rect">
            <a:avLst/>
          </a:prstGeom>
          <a:noFill/>
          <a:ln/>
        </p:spPr>
        <p:txBody>
          <a:bodyPr wrap="square" lIns="0" tIns="0" rIns="0" bIns="0" rtlCol="0" anchor="t"/>
          <a:lstStyle/>
          <a:p>
            <a:pPr marL="0" indent="0">
              <a:lnSpc>
                <a:spcPts val="2750"/>
              </a:lnSpc>
              <a:buNone/>
            </a:pPr>
            <a:r>
              <a:rPr lang="en-US" sz="1700" dirty="0">
                <a:solidFill>
                  <a:srgbClr val="CAD6DE"/>
                </a:solidFill>
                <a:latin typeface="Cabin" pitchFamily="34" charset="0"/>
                <a:ea typeface="Cabin" pitchFamily="34" charset="-122"/>
                <a:cs typeface="Cabin" pitchFamily="34" charset="-120"/>
              </a:rPr>
              <a:t>Forecasting helps identify and address healthcare inequities across different groups.</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0104" y="652582"/>
            <a:ext cx="10183058" cy="418505"/>
          </a:xfrm>
          <a:prstGeom prst="rect">
            <a:avLst/>
          </a:prstGeom>
          <a:noFill/>
          <a:ln/>
        </p:spPr>
        <p:txBody>
          <a:bodyPr wrap="none" lIns="0" tIns="0" rIns="0" bIns="0" rtlCol="0" anchor="t"/>
          <a:lstStyle/>
          <a:p>
            <a:pPr marL="0" indent="0">
              <a:lnSpc>
                <a:spcPts val="3250"/>
              </a:lnSpc>
              <a:buNone/>
            </a:pPr>
            <a:r>
              <a:rPr lang="en-US" sz="2600" dirty="0">
                <a:solidFill>
                  <a:srgbClr val="FFFFFF"/>
                </a:solidFill>
                <a:latin typeface="Unbounded" pitchFamily="34" charset="0"/>
                <a:ea typeface="Unbounded" pitchFamily="34" charset="-122"/>
                <a:cs typeface="Unbounded" pitchFamily="34" charset="-120"/>
              </a:rPr>
              <a:t>Computing rates and Source for Fertility Rate Data</a:t>
            </a:r>
            <a:endParaRPr lang="en-US" sz="2600" dirty="0"/>
          </a:p>
        </p:txBody>
      </p:sp>
      <p:pic>
        <p:nvPicPr>
          <p:cNvPr id="3" name="Image 0" descr="preencoded.png"/>
          <p:cNvPicPr>
            <a:picLocks noChangeAspect="1"/>
          </p:cNvPicPr>
          <p:nvPr/>
        </p:nvPicPr>
        <p:blipFill>
          <a:blip r:embed="rId3"/>
          <a:stretch>
            <a:fillRect/>
          </a:stretch>
        </p:blipFill>
        <p:spPr>
          <a:xfrm>
            <a:off x="864751" y="1604724"/>
            <a:ext cx="6126480" cy="3974187"/>
          </a:xfrm>
          <a:prstGeom prst="rect">
            <a:avLst/>
          </a:prstGeom>
        </p:spPr>
      </p:pic>
      <p:sp>
        <p:nvSpPr>
          <p:cNvPr id="4" name="Text 1"/>
          <p:cNvSpPr/>
          <p:nvPr/>
        </p:nvSpPr>
        <p:spPr>
          <a:xfrm>
            <a:off x="830104" y="5845731"/>
            <a:ext cx="6195774" cy="1517809"/>
          </a:xfrm>
          <a:prstGeom prst="rect">
            <a:avLst/>
          </a:prstGeom>
          <a:noFill/>
          <a:ln/>
        </p:spPr>
        <p:txBody>
          <a:bodyPr wrap="square" lIns="0" tIns="0" rIns="0" bIns="0" rtlCol="0" anchor="t"/>
          <a:lstStyle/>
          <a:p>
            <a:pPr marL="0" indent="0" algn="l">
              <a:lnSpc>
                <a:spcPts val="2950"/>
              </a:lnSpc>
              <a:buNone/>
            </a:pPr>
            <a:r>
              <a:rPr lang="en-US" sz="1850" b="1" dirty="0">
                <a:solidFill>
                  <a:srgbClr val="CAD6DE"/>
                </a:solidFill>
                <a:latin typeface="Cabin" pitchFamily="34" charset="0"/>
                <a:ea typeface="Cabin" pitchFamily="34" charset="-122"/>
                <a:cs typeface="Cabin" pitchFamily="34" charset="-120"/>
              </a:rPr>
              <a:t>SOURCE: NCHS, National Vital Statistics System. Estimates for 2024 are based on provisional data. Estimates for 2022 and 2023 are based on final data (final data are available from</a:t>
            </a:r>
            <a:r>
              <a:rPr lang="en-US" sz="1850" dirty="0">
                <a:solidFill>
                  <a:srgbClr val="CAD6DE"/>
                </a:solidFill>
                <a:latin typeface="Cabin" pitchFamily="34" charset="0"/>
                <a:ea typeface="Cabin" pitchFamily="34" charset="-122"/>
                <a:cs typeface="Cabin" pitchFamily="34" charset="-120"/>
              </a:rPr>
              <a:t>: </a:t>
            </a:r>
            <a:r>
              <a:rPr lang="en-US" sz="1850" u="sng" dirty="0">
                <a:solidFill>
                  <a:srgbClr val="0A988B"/>
                </a:solidFill>
                <a:latin typeface="Cabin" pitchFamily="34" charset="0"/>
                <a:ea typeface="Cabin" pitchFamily="34" charset="-122"/>
                <a:cs typeface="Cabin" pitchFamily="34" charset="-120"/>
                <a:hlinkClick r:id="rId4">
                  <a:extLst>
                    <a:ext uri="{A12FA001-AC4F-418D-AE19-62706E023703}">
                      <ahyp:hlinkClr xmlns:ahyp="http://schemas.microsoft.com/office/drawing/2018/hyperlinkcolor" val="tx"/>
                    </a:ext>
                  </a:extLst>
                </a:hlinkClick>
              </a:rPr>
              <a:t>http://wonder.cdc.gov/</a:t>
            </a:r>
            <a:r>
              <a:rPr lang="en-US" sz="1850" dirty="0">
                <a:solidFill>
                  <a:srgbClr val="CAD6DE"/>
                </a:solidFill>
                <a:latin typeface="Cabin" pitchFamily="34" charset="0"/>
                <a:ea typeface="Cabin" pitchFamily="34" charset="-122"/>
                <a:cs typeface="Cabin" pitchFamily="34" charset="-120"/>
              </a:rPr>
              <a:t>).</a:t>
            </a:r>
            <a:endParaRPr lang="en-US" sz="1850" dirty="0"/>
          </a:p>
        </p:txBody>
      </p:sp>
      <p:sp>
        <p:nvSpPr>
          <p:cNvPr id="5" name="Text 2"/>
          <p:cNvSpPr/>
          <p:nvPr/>
        </p:nvSpPr>
        <p:spPr>
          <a:xfrm>
            <a:off x="7612142" y="1860590"/>
            <a:ext cx="6195774" cy="1897261"/>
          </a:xfrm>
          <a:prstGeom prst="rect">
            <a:avLst/>
          </a:prstGeom>
          <a:noFill/>
          <a:ln/>
        </p:spPr>
        <p:txBody>
          <a:bodyPr wrap="square" lIns="0" tIns="0" rIns="0" bIns="0" rtlCol="0" anchor="t"/>
          <a:lstStyle/>
          <a:p>
            <a:pPr marL="0" indent="0">
              <a:lnSpc>
                <a:spcPts val="2950"/>
              </a:lnSpc>
              <a:buNone/>
            </a:pPr>
            <a:r>
              <a:rPr lang="en-US" sz="1850" dirty="0">
                <a:solidFill>
                  <a:srgbClr val="CAD6DE"/>
                </a:solidFill>
                <a:latin typeface="Cabin" pitchFamily="34" charset="0"/>
                <a:ea typeface="Cabin" pitchFamily="34" charset="-122"/>
                <a:cs typeface="Cabin" pitchFamily="34" charset="-120"/>
              </a:rPr>
              <a:t>Rates for "12 months ending with quarter" (also called moving average rate) are the average rates for the 12 months that end with the quarter on the horizontal (time) axis. Estimates for the 12-month period ending with a specific quarter include all seasons of the year and, thus, are insensitive to seasonality.</a:t>
            </a:r>
            <a:endParaRPr lang="en-US" sz="1850" dirty="0"/>
          </a:p>
        </p:txBody>
      </p:sp>
      <p:sp>
        <p:nvSpPr>
          <p:cNvPr id="6" name="Text 3"/>
          <p:cNvSpPr/>
          <p:nvPr/>
        </p:nvSpPr>
        <p:spPr>
          <a:xfrm>
            <a:off x="7612142" y="3971211"/>
            <a:ext cx="6195774" cy="1517809"/>
          </a:xfrm>
          <a:prstGeom prst="rect">
            <a:avLst/>
          </a:prstGeom>
          <a:noFill/>
          <a:ln/>
        </p:spPr>
        <p:txBody>
          <a:bodyPr wrap="square" lIns="0" tIns="0" rIns="0" bIns="0" rtlCol="0" anchor="t"/>
          <a:lstStyle/>
          <a:p>
            <a:pPr marL="0" indent="0" algn="l">
              <a:lnSpc>
                <a:spcPts val="2950"/>
              </a:lnSpc>
              <a:buNone/>
            </a:pPr>
            <a:r>
              <a:rPr lang="en-US" sz="1850" dirty="0">
                <a:solidFill>
                  <a:srgbClr val="CAD6DE"/>
                </a:solidFill>
                <a:latin typeface="Cabin" pitchFamily="34" charset="0"/>
                <a:ea typeface="Cabin" pitchFamily="34" charset="-122"/>
                <a:cs typeface="Cabin" pitchFamily="34" charset="-120"/>
              </a:rPr>
              <a:t>A hollow circle indicates that estimates for the most recent quarter are significantly different from the same quarter of the previous year (</a:t>
            </a:r>
            <a:r>
              <a:rPr lang="en-US" sz="1850" i="1" dirty="0">
                <a:solidFill>
                  <a:srgbClr val="CAD6DE"/>
                </a:solidFill>
                <a:latin typeface="Cabin" pitchFamily="34" charset="0"/>
                <a:ea typeface="Cabin" pitchFamily="34" charset="-122"/>
                <a:cs typeface="Cabin" pitchFamily="34" charset="-120"/>
              </a:rPr>
              <a:t>p</a:t>
            </a:r>
            <a:r>
              <a:rPr lang="en-US" sz="1850" dirty="0">
                <a:solidFill>
                  <a:srgbClr val="CAD6DE"/>
                </a:solidFill>
                <a:latin typeface="Cabin" pitchFamily="34" charset="0"/>
                <a:ea typeface="Cabin" pitchFamily="34" charset="-122"/>
                <a:cs typeface="Cabin" pitchFamily="34" charset="-120"/>
              </a:rPr>
              <a:t> &lt; 0.05); these estimates are also flagged in the data table with an asterisk (*).</a:t>
            </a:r>
            <a:endParaRPr lang="en-US" sz="1850" dirty="0"/>
          </a:p>
        </p:txBody>
      </p:sp>
      <p:sp>
        <p:nvSpPr>
          <p:cNvPr id="7" name="Text 4"/>
          <p:cNvSpPr/>
          <p:nvPr/>
        </p:nvSpPr>
        <p:spPr>
          <a:xfrm>
            <a:off x="7612142" y="5702379"/>
            <a:ext cx="6195774" cy="379452"/>
          </a:xfrm>
          <a:prstGeom prst="rect">
            <a:avLst/>
          </a:prstGeom>
          <a:noFill/>
          <a:ln/>
        </p:spPr>
        <p:txBody>
          <a:bodyPr wrap="none" lIns="0" tIns="0" rIns="0" bIns="0" rtlCol="0" anchor="t"/>
          <a:lstStyle/>
          <a:p>
            <a:pPr marL="0" indent="0" algn="l">
              <a:lnSpc>
                <a:spcPts val="2950"/>
              </a:lnSpc>
              <a:buNone/>
            </a:pPr>
            <a:r>
              <a:rPr lang="en-US" sz="1850" dirty="0">
                <a:solidFill>
                  <a:srgbClr val="CAD6DE"/>
                </a:solidFill>
                <a:latin typeface="Cabin" pitchFamily="34" charset="0"/>
                <a:ea typeface="Cabin" pitchFamily="34" charset="-122"/>
                <a:cs typeface="Cabin" pitchFamily="34" charset="-120"/>
              </a:rPr>
              <a:t>Race and Hispanic origin refers to the mother.</a:t>
            </a:r>
            <a:endParaRPr lang="en-US" sz="1850" dirty="0"/>
          </a:p>
        </p:txBody>
      </p:sp>
      <p:sp>
        <p:nvSpPr>
          <p:cNvPr id="8" name="Text 5"/>
          <p:cNvSpPr/>
          <p:nvPr/>
        </p:nvSpPr>
        <p:spPr>
          <a:xfrm>
            <a:off x="7612142" y="6295192"/>
            <a:ext cx="6195774" cy="758904"/>
          </a:xfrm>
          <a:prstGeom prst="rect">
            <a:avLst/>
          </a:prstGeom>
          <a:noFill/>
          <a:ln/>
        </p:spPr>
        <p:txBody>
          <a:bodyPr wrap="square" lIns="0" tIns="0" rIns="0" bIns="0" rtlCol="0" anchor="t"/>
          <a:lstStyle/>
          <a:p>
            <a:pPr marL="0" indent="0" algn="l">
              <a:lnSpc>
                <a:spcPts val="2950"/>
              </a:lnSpc>
              <a:buNone/>
            </a:pPr>
            <a:r>
              <a:rPr lang="en-US" sz="1850" b="1" dirty="0">
                <a:solidFill>
                  <a:srgbClr val="CAD6DE"/>
                </a:solidFill>
                <a:latin typeface="Cabin" pitchFamily="34" charset="0"/>
                <a:ea typeface="Cabin" pitchFamily="34" charset="-122"/>
                <a:cs typeface="Cabin" pitchFamily="34" charset="-120"/>
              </a:rPr>
              <a:t>NOTES:</a:t>
            </a:r>
            <a:r>
              <a:rPr lang="en-US" sz="1850" dirty="0">
                <a:solidFill>
                  <a:srgbClr val="CAD6DE"/>
                </a:solidFill>
                <a:latin typeface="Cabin" pitchFamily="34" charset="0"/>
                <a:ea typeface="Cabin" pitchFamily="34" charset="-122"/>
                <a:cs typeface="Cabin" pitchFamily="34" charset="-120"/>
              </a:rPr>
              <a:t> The general fertility rate refers to the total number of births per 1,000 women aged 15-44.</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1385888"/>
            <a:ext cx="12954952" cy="1915120"/>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Provisional estimates are based on all complete birth records received and processed by the National Center for Health Statistics (NCHS) as of a specified cutoff date. National provisional estimates include events occurring to U.S. residents within the 50 states and District of Columbia. NCHS receives the birth records and monthly provisional occurrence counts from state vital registration systems through the Vital Statistics Cooperative Program. Provisional quarterly estimates are compared with final data when available</a:t>
            </a:r>
            <a:endParaRPr lang="en-US" sz="1850" dirty="0"/>
          </a:p>
        </p:txBody>
      </p:sp>
      <p:sp>
        <p:nvSpPr>
          <p:cNvPr id="3" name="Text 1"/>
          <p:cNvSpPr/>
          <p:nvPr/>
        </p:nvSpPr>
        <p:spPr>
          <a:xfrm>
            <a:off x="837724" y="3570208"/>
            <a:ext cx="12954952"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-Birth rates are calculated on an annual basis per 1,000 estimated population within specified age groups.</a:t>
            </a:r>
            <a:endParaRPr lang="en-US" sz="1850" dirty="0"/>
          </a:p>
        </p:txBody>
      </p:sp>
      <p:sp>
        <p:nvSpPr>
          <p:cNvPr id="4" name="Text 2"/>
          <p:cNvSpPr/>
          <p:nvPr/>
        </p:nvSpPr>
        <p:spPr>
          <a:xfrm>
            <a:off x="837724" y="4222433"/>
            <a:ext cx="12954952" cy="766048"/>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-The general fertility rate refers to the total number of births per 1,000 women aged 15-44. Birth rates for women aged 50 and over have historically been too small to compute reliable age-specific birth rates.</a:t>
            </a:r>
            <a:endParaRPr lang="en-US" sz="1850" dirty="0"/>
          </a:p>
        </p:txBody>
      </p:sp>
      <p:sp>
        <p:nvSpPr>
          <p:cNvPr id="5" name="Text 3"/>
          <p:cNvSpPr/>
          <p:nvPr/>
        </p:nvSpPr>
        <p:spPr>
          <a:xfrm>
            <a:off x="837724" y="5257681"/>
            <a:ext cx="12954952" cy="766048"/>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-Consistent with other reports, birth rates to women aged 45 and over are computed by including all births to women aged 45 and over in the numerator, while the denominator includes population estimates of women aged 45-49 year</a:t>
            </a:r>
            <a:endParaRPr lang="en-US" sz="1850" dirty="0"/>
          </a:p>
        </p:txBody>
      </p:sp>
      <p:sp>
        <p:nvSpPr>
          <p:cNvPr id="6" name="Text 4"/>
          <p:cNvSpPr/>
          <p:nvPr/>
        </p:nvSpPr>
        <p:spPr>
          <a:xfrm>
            <a:off x="837724" y="6292929"/>
            <a:ext cx="12954952" cy="766048"/>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-Other rates (e.g., preterm birth rates, term birth rates, cesarean delivery rates) are presented as per 100 births. Estimates of birth rates at 42 weeks gestation or later (post-term) are not presented due to the small number of births in this group.</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83776" y="927973"/>
            <a:ext cx="10915174" cy="574596"/>
          </a:xfrm>
          <a:prstGeom prst="rect">
            <a:avLst/>
          </a:prstGeom>
          <a:noFill/>
          <a:ln/>
        </p:spPr>
        <p:txBody>
          <a:bodyPr wrap="none" lIns="0" tIns="0" rIns="0" bIns="0" rtlCol="0" anchor="t"/>
          <a:lstStyle/>
          <a:p>
            <a:pPr marL="0" indent="0">
              <a:lnSpc>
                <a:spcPts val="4500"/>
              </a:lnSpc>
              <a:buNone/>
            </a:pPr>
            <a:r>
              <a:rPr lang="en-US" sz="3600" dirty="0">
                <a:solidFill>
                  <a:srgbClr val="FFFFFF"/>
                </a:solidFill>
                <a:latin typeface="Unbounded" pitchFamily="34" charset="0"/>
                <a:ea typeface="Unbounded" pitchFamily="34" charset="-122"/>
                <a:cs typeface="Unbounded" pitchFamily="34" charset="-120"/>
              </a:rPr>
              <a:t>Insights from Exploratory Data Analysis</a:t>
            </a:r>
            <a:endParaRPr lang="en-US" sz="3600" dirty="0"/>
          </a:p>
        </p:txBody>
      </p:sp>
      <p:sp>
        <p:nvSpPr>
          <p:cNvPr id="3" name="Shape 1"/>
          <p:cNvSpPr/>
          <p:nvPr/>
        </p:nvSpPr>
        <p:spPr>
          <a:xfrm>
            <a:off x="683776" y="2015371"/>
            <a:ext cx="439579" cy="439579"/>
          </a:xfrm>
          <a:prstGeom prst="roundRect">
            <a:avLst>
              <a:gd name="adj" fmla="val 6667"/>
            </a:avLst>
          </a:prstGeom>
          <a:solidFill>
            <a:srgbClr val="304755"/>
          </a:solidFill>
          <a:ln/>
        </p:spPr>
      </p:sp>
      <p:sp>
        <p:nvSpPr>
          <p:cNvPr id="4" name="Text 2"/>
          <p:cNvSpPr/>
          <p:nvPr/>
        </p:nvSpPr>
        <p:spPr>
          <a:xfrm>
            <a:off x="838557" y="2097167"/>
            <a:ext cx="129897" cy="275868"/>
          </a:xfrm>
          <a:prstGeom prst="rect">
            <a:avLst/>
          </a:prstGeom>
          <a:noFill/>
          <a:ln/>
        </p:spPr>
        <p:txBody>
          <a:bodyPr wrap="none" lIns="0" tIns="0" rIns="0" bIns="0" rtlCol="0" anchor="t"/>
          <a:lstStyle/>
          <a:p>
            <a:pPr marL="0" indent="0" algn="ctr">
              <a:lnSpc>
                <a:spcPts val="2150"/>
              </a:lnSpc>
              <a:buNone/>
            </a:pPr>
            <a:r>
              <a:rPr lang="en-US" sz="2150" dirty="0">
                <a:solidFill>
                  <a:srgbClr val="CAD6DE"/>
                </a:solidFill>
                <a:latin typeface="Unbounded" pitchFamily="34" charset="0"/>
                <a:ea typeface="Unbounded" pitchFamily="34" charset="-122"/>
                <a:cs typeface="Unbounded" pitchFamily="34" charset="-120"/>
              </a:rPr>
              <a:t>1</a:t>
            </a:r>
            <a:endParaRPr lang="en-US" sz="2150" dirty="0"/>
          </a:p>
        </p:txBody>
      </p:sp>
      <p:sp>
        <p:nvSpPr>
          <p:cNvPr id="5" name="Text 3"/>
          <p:cNvSpPr/>
          <p:nvPr/>
        </p:nvSpPr>
        <p:spPr>
          <a:xfrm>
            <a:off x="1318736" y="2015371"/>
            <a:ext cx="2568416" cy="287298"/>
          </a:xfrm>
          <a:prstGeom prst="rect">
            <a:avLst/>
          </a:prstGeom>
          <a:noFill/>
          <a:ln/>
        </p:spPr>
        <p:txBody>
          <a:bodyPr wrap="none" lIns="0" tIns="0" rIns="0" bIns="0" rtlCol="0" anchor="t"/>
          <a:lstStyle/>
          <a:p>
            <a:pPr marL="0" indent="0">
              <a:lnSpc>
                <a:spcPts val="2250"/>
              </a:lnSpc>
              <a:buNone/>
            </a:pPr>
            <a:r>
              <a:rPr lang="en-US" sz="1800" dirty="0">
                <a:solidFill>
                  <a:srgbClr val="CAD6DE"/>
                </a:solidFill>
                <a:latin typeface="Unbounded" pitchFamily="34" charset="0"/>
                <a:ea typeface="Unbounded" pitchFamily="34" charset="-122"/>
                <a:cs typeface="Unbounded" pitchFamily="34" charset="-120"/>
              </a:rPr>
              <a:t>Time Series Trends</a:t>
            </a:r>
            <a:endParaRPr lang="en-US" sz="1800" dirty="0"/>
          </a:p>
        </p:txBody>
      </p:sp>
      <p:sp>
        <p:nvSpPr>
          <p:cNvPr id="6" name="Text 4"/>
          <p:cNvSpPr/>
          <p:nvPr/>
        </p:nvSpPr>
        <p:spPr>
          <a:xfrm>
            <a:off x="1318736" y="2419826"/>
            <a:ext cx="5898832" cy="625078"/>
          </a:xfrm>
          <a:prstGeom prst="rect">
            <a:avLst/>
          </a:prstGeom>
          <a:noFill/>
          <a:ln/>
        </p:spPr>
        <p:txBody>
          <a:bodyPr wrap="square" lIns="0" tIns="0" rIns="0" bIns="0" rtlCol="0" anchor="t"/>
          <a:lstStyle/>
          <a:p>
            <a:pPr marL="0" indent="0">
              <a:lnSpc>
                <a:spcPts val="2450"/>
              </a:lnSpc>
              <a:buNone/>
            </a:pPr>
            <a:r>
              <a:rPr lang="en-US" sz="1500" dirty="0">
                <a:solidFill>
                  <a:srgbClr val="CAD6DE"/>
                </a:solidFill>
                <a:latin typeface="Cabin" pitchFamily="34" charset="0"/>
                <a:ea typeface="Cabin" pitchFamily="34" charset="-122"/>
                <a:cs typeface="Cabin" pitchFamily="34" charset="-120"/>
              </a:rPr>
              <a:t>Observed general trends in fertility and mortality rates over years, reflecting social changes and healthcare improvements.</a:t>
            </a:r>
            <a:endParaRPr lang="en-US" sz="1500" dirty="0"/>
          </a:p>
        </p:txBody>
      </p:sp>
      <p:sp>
        <p:nvSpPr>
          <p:cNvPr id="7" name="Shape 5"/>
          <p:cNvSpPr/>
          <p:nvPr/>
        </p:nvSpPr>
        <p:spPr>
          <a:xfrm>
            <a:off x="7412950" y="2015371"/>
            <a:ext cx="439579" cy="439579"/>
          </a:xfrm>
          <a:prstGeom prst="roundRect">
            <a:avLst>
              <a:gd name="adj" fmla="val 6667"/>
            </a:avLst>
          </a:prstGeom>
          <a:solidFill>
            <a:srgbClr val="304755"/>
          </a:solidFill>
          <a:ln/>
        </p:spPr>
      </p:sp>
      <p:sp>
        <p:nvSpPr>
          <p:cNvPr id="8" name="Text 6"/>
          <p:cNvSpPr/>
          <p:nvPr/>
        </p:nvSpPr>
        <p:spPr>
          <a:xfrm>
            <a:off x="7523917" y="2097167"/>
            <a:ext cx="217646" cy="275868"/>
          </a:xfrm>
          <a:prstGeom prst="rect">
            <a:avLst/>
          </a:prstGeom>
          <a:noFill/>
          <a:ln/>
        </p:spPr>
        <p:txBody>
          <a:bodyPr wrap="none" lIns="0" tIns="0" rIns="0" bIns="0" rtlCol="0" anchor="t"/>
          <a:lstStyle/>
          <a:p>
            <a:pPr marL="0" indent="0" algn="ctr">
              <a:lnSpc>
                <a:spcPts val="2150"/>
              </a:lnSpc>
              <a:buNone/>
            </a:pPr>
            <a:r>
              <a:rPr lang="en-US" sz="2150" dirty="0">
                <a:solidFill>
                  <a:srgbClr val="CAD6DE"/>
                </a:solidFill>
                <a:latin typeface="Unbounded" pitchFamily="34" charset="0"/>
                <a:ea typeface="Unbounded" pitchFamily="34" charset="-122"/>
                <a:cs typeface="Unbounded" pitchFamily="34" charset="-120"/>
              </a:rPr>
              <a:t>2</a:t>
            </a:r>
            <a:endParaRPr lang="en-US" sz="2150" dirty="0"/>
          </a:p>
        </p:txBody>
      </p:sp>
      <p:sp>
        <p:nvSpPr>
          <p:cNvPr id="9" name="Text 7"/>
          <p:cNvSpPr/>
          <p:nvPr/>
        </p:nvSpPr>
        <p:spPr>
          <a:xfrm>
            <a:off x="8047911" y="2015371"/>
            <a:ext cx="2898219" cy="287298"/>
          </a:xfrm>
          <a:prstGeom prst="rect">
            <a:avLst/>
          </a:prstGeom>
          <a:noFill/>
          <a:ln/>
        </p:spPr>
        <p:txBody>
          <a:bodyPr wrap="none" lIns="0" tIns="0" rIns="0" bIns="0" rtlCol="0" anchor="t"/>
          <a:lstStyle/>
          <a:p>
            <a:pPr marL="0" indent="0">
              <a:lnSpc>
                <a:spcPts val="2250"/>
              </a:lnSpc>
              <a:buNone/>
            </a:pPr>
            <a:r>
              <a:rPr lang="en-US" sz="1800" dirty="0">
                <a:solidFill>
                  <a:srgbClr val="CAD6DE"/>
                </a:solidFill>
                <a:latin typeface="Unbounded" pitchFamily="34" charset="0"/>
                <a:ea typeface="Unbounded" pitchFamily="34" charset="-122"/>
                <a:cs typeface="Unbounded" pitchFamily="34" charset="-120"/>
              </a:rPr>
              <a:t>Seasonality Patterns</a:t>
            </a:r>
            <a:endParaRPr lang="en-US" sz="1800" dirty="0"/>
          </a:p>
        </p:txBody>
      </p:sp>
      <p:sp>
        <p:nvSpPr>
          <p:cNvPr id="10" name="Text 8"/>
          <p:cNvSpPr/>
          <p:nvPr/>
        </p:nvSpPr>
        <p:spPr>
          <a:xfrm>
            <a:off x="8047911" y="2419826"/>
            <a:ext cx="5898832" cy="625078"/>
          </a:xfrm>
          <a:prstGeom prst="rect">
            <a:avLst/>
          </a:prstGeom>
          <a:noFill/>
          <a:ln/>
        </p:spPr>
        <p:txBody>
          <a:bodyPr wrap="square" lIns="0" tIns="0" rIns="0" bIns="0" rtlCol="0" anchor="t"/>
          <a:lstStyle/>
          <a:p>
            <a:pPr marL="0" indent="0">
              <a:lnSpc>
                <a:spcPts val="2450"/>
              </a:lnSpc>
              <a:buNone/>
            </a:pPr>
            <a:r>
              <a:rPr lang="en-US" sz="1500" dirty="0">
                <a:solidFill>
                  <a:srgbClr val="CAD6DE"/>
                </a:solidFill>
                <a:latin typeface="Cabin" pitchFamily="34" charset="0"/>
                <a:ea typeface="Cabin" pitchFamily="34" charset="-122"/>
                <a:cs typeface="Cabin" pitchFamily="34" charset="-120"/>
              </a:rPr>
              <a:t>Identified seasonal variations in birth rates and potential seasonal effects on infant mortality.</a:t>
            </a:r>
            <a:endParaRPr lang="en-US" sz="1500" dirty="0"/>
          </a:p>
        </p:txBody>
      </p:sp>
      <p:sp>
        <p:nvSpPr>
          <p:cNvPr id="11" name="Shape 9"/>
          <p:cNvSpPr/>
          <p:nvPr/>
        </p:nvSpPr>
        <p:spPr>
          <a:xfrm>
            <a:off x="683776" y="3460075"/>
            <a:ext cx="439579" cy="439579"/>
          </a:xfrm>
          <a:prstGeom prst="roundRect">
            <a:avLst>
              <a:gd name="adj" fmla="val 6667"/>
            </a:avLst>
          </a:prstGeom>
          <a:solidFill>
            <a:srgbClr val="304755"/>
          </a:solidFill>
          <a:ln/>
        </p:spPr>
      </p:sp>
      <p:sp>
        <p:nvSpPr>
          <p:cNvPr id="12" name="Text 10"/>
          <p:cNvSpPr/>
          <p:nvPr/>
        </p:nvSpPr>
        <p:spPr>
          <a:xfrm>
            <a:off x="792599" y="3541871"/>
            <a:ext cx="221813" cy="275868"/>
          </a:xfrm>
          <a:prstGeom prst="rect">
            <a:avLst/>
          </a:prstGeom>
          <a:noFill/>
          <a:ln/>
        </p:spPr>
        <p:txBody>
          <a:bodyPr wrap="none" lIns="0" tIns="0" rIns="0" bIns="0" rtlCol="0" anchor="t"/>
          <a:lstStyle/>
          <a:p>
            <a:pPr marL="0" indent="0" algn="ctr">
              <a:lnSpc>
                <a:spcPts val="2150"/>
              </a:lnSpc>
              <a:buNone/>
            </a:pPr>
            <a:r>
              <a:rPr lang="en-US" sz="2150" dirty="0">
                <a:solidFill>
                  <a:srgbClr val="CAD6DE"/>
                </a:solidFill>
                <a:latin typeface="Unbounded" pitchFamily="34" charset="0"/>
                <a:ea typeface="Unbounded" pitchFamily="34" charset="-122"/>
                <a:cs typeface="Unbounded" pitchFamily="34" charset="-120"/>
              </a:rPr>
              <a:t>3</a:t>
            </a:r>
            <a:endParaRPr lang="en-US" sz="2150" dirty="0"/>
          </a:p>
        </p:txBody>
      </p:sp>
      <p:sp>
        <p:nvSpPr>
          <p:cNvPr id="13" name="Text 11"/>
          <p:cNvSpPr/>
          <p:nvPr/>
        </p:nvSpPr>
        <p:spPr>
          <a:xfrm>
            <a:off x="1318736" y="3460075"/>
            <a:ext cx="2381845" cy="287298"/>
          </a:xfrm>
          <a:prstGeom prst="rect">
            <a:avLst/>
          </a:prstGeom>
          <a:noFill/>
          <a:ln/>
        </p:spPr>
        <p:txBody>
          <a:bodyPr wrap="none" lIns="0" tIns="0" rIns="0" bIns="0" rtlCol="0" anchor="t"/>
          <a:lstStyle/>
          <a:p>
            <a:pPr marL="0" indent="0">
              <a:lnSpc>
                <a:spcPts val="2250"/>
              </a:lnSpc>
              <a:buNone/>
            </a:pPr>
            <a:r>
              <a:rPr lang="en-US" sz="1800" dirty="0">
                <a:solidFill>
                  <a:srgbClr val="CAD6DE"/>
                </a:solidFill>
                <a:latin typeface="Unbounded" pitchFamily="34" charset="0"/>
                <a:ea typeface="Unbounded" pitchFamily="34" charset="-122"/>
                <a:cs typeface="Unbounded" pitchFamily="34" charset="-120"/>
              </a:rPr>
              <a:t>Regional Analysis</a:t>
            </a:r>
            <a:endParaRPr lang="en-US" sz="1800" dirty="0"/>
          </a:p>
        </p:txBody>
      </p:sp>
      <p:sp>
        <p:nvSpPr>
          <p:cNvPr id="14" name="Text 12"/>
          <p:cNvSpPr/>
          <p:nvPr/>
        </p:nvSpPr>
        <p:spPr>
          <a:xfrm>
            <a:off x="1318736" y="3864531"/>
            <a:ext cx="5898832" cy="625078"/>
          </a:xfrm>
          <a:prstGeom prst="rect">
            <a:avLst/>
          </a:prstGeom>
          <a:noFill/>
          <a:ln/>
        </p:spPr>
        <p:txBody>
          <a:bodyPr wrap="square" lIns="0" tIns="0" rIns="0" bIns="0" rtlCol="0" anchor="t"/>
          <a:lstStyle/>
          <a:p>
            <a:pPr marL="0" indent="0">
              <a:lnSpc>
                <a:spcPts val="2450"/>
              </a:lnSpc>
              <a:buNone/>
            </a:pPr>
            <a:r>
              <a:rPr lang="en-US" sz="1500" dirty="0">
                <a:solidFill>
                  <a:srgbClr val="CAD6DE"/>
                </a:solidFill>
                <a:latin typeface="Cabin" pitchFamily="34" charset="0"/>
                <a:ea typeface="Cabin" pitchFamily="34" charset="-122"/>
                <a:cs typeface="Cabin" pitchFamily="34" charset="-120"/>
              </a:rPr>
              <a:t>Noted differences between urban and rural areas, highlighting disparities in healthcare services and economic conditions.</a:t>
            </a:r>
            <a:endParaRPr lang="en-US" sz="1500" dirty="0"/>
          </a:p>
        </p:txBody>
      </p:sp>
      <p:sp>
        <p:nvSpPr>
          <p:cNvPr id="15" name="Shape 13"/>
          <p:cNvSpPr/>
          <p:nvPr/>
        </p:nvSpPr>
        <p:spPr>
          <a:xfrm>
            <a:off x="7412950" y="3460075"/>
            <a:ext cx="439579" cy="439579"/>
          </a:xfrm>
          <a:prstGeom prst="roundRect">
            <a:avLst>
              <a:gd name="adj" fmla="val 6667"/>
            </a:avLst>
          </a:prstGeom>
          <a:solidFill>
            <a:srgbClr val="304755"/>
          </a:solidFill>
          <a:ln/>
        </p:spPr>
      </p:sp>
      <p:sp>
        <p:nvSpPr>
          <p:cNvPr id="16" name="Text 14"/>
          <p:cNvSpPr/>
          <p:nvPr/>
        </p:nvSpPr>
        <p:spPr>
          <a:xfrm>
            <a:off x="7522012" y="3541871"/>
            <a:ext cx="221456" cy="275868"/>
          </a:xfrm>
          <a:prstGeom prst="rect">
            <a:avLst/>
          </a:prstGeom>
          <a:noFill/>
          <a:ln/>
        </p:spPr>
        <p:txBody>
          <a:bodyPr wrap="none" lIns="0" tIns="0" rIns="0" bIns="0" rtlCol="0" anchor="t"/>
          <a:lstStyle/>
          <a:p>
            <a:pPr marL="0" indent="0" algn="ctr">
              <a:lnSpc>
                <a:spcPts val="2150"/>
              </a:lnSpc>
              <a:buNone/>
            </a:pPr>
            <a:r>
              <a:rPr lang="en-US" sz="2150" dirty="0">
                <a:solidFill>
                  <a:srgbClr val="CAD6DE"/>
                </a:solidFill>
                <a:latin typeface="Unbounded" pitchFamily="34" charset="0"/>
                <a:ea typeface="Unbounded" pitchFamily="34" charset="-122"/>
                <a:cs typeface="Unbounded" pitchFamily="34" charset="-120"/>
              </a:rPr>
              <a:t>4</a:t>
            </a:r>
            <a:endParaRPr lang="en-US" sz="2150" dirty="0"/>
          </a:p>
        </p:txBody>
      </p:sp>
      <p:sp>
        <p:nvSpPr>
          <p:cNvPr id="17" name="Text 15"/>
          <p:cNvSpPr/>
          <p:nvPr/>
        </p:nvSpPr>
        <p:spPr>
          <a:xfrm>
            <a:off x="8047911" y="3460075"/>
            <a:ext cx="3011448" cy="287298"/>
          </a:xfrm>
          <a:prstGeom prst="rect">
            <a:avLst/>
          </a:prstGeom>
          <a:noFill/>
          <a:ln/>
        </p:spPr>
        <p:txBody>
          <a:bodyPr wrap="none" lIns="0" tIns="0" rIns="0" bIns="0" rtlCol="0" anchor="t"/>
          <a:lstStyle/>
          <a:p>
            <a:pPr marL="0" indent="0">
              <a:lnSpc>
                <a:spcPts val="2250"/>
              </a:lnSpc>
              <a:buNone/>
            </a:pPr>
            <a:r>
              <a:rPr lang="en-US" sz="1800" dirty="0">
                <a:solidFill>
                  <a:srgbClr val="CAD6DE"/>
                </a:solidFill>
                <a:latin typeface="Unbounded" pitchFamily="34" charset="0"/>
                <a:ea typeface="Unbounded" pitchFamily="34" charset="-122"/>
                <a:cs typeface="Unbounded" pitchFamily="34" charset="-120"/>
              </a:rPr>
              <a:t>Demographic Insights</a:t>
            </a:r>
            <a:endParaRPr lang="en-US" sz="1800" dirty="0"/>
          </a:p>
        </p:txBody>
      </p:sp>
      <p:sp>
        <p:nvSpPr>
          <p:cNvPr id="18" name="Text 16"/>
          <p:cNvSpPr/>
          <p:nvPr/>
        </p:nvSpPr>
        <p:spPr>
          <a:xfrm>
            <a:off x="8047911" y="3864531"/>
            <a:ext cx="5898832" cy="625078"/>
          </a:xfrm>
          <a:prstGeom prst="rect">
            <a:avLst/>
          </a:prstGeom>
          <a:noFill/>
          <a:ln/>
        </p:spPr>
        <p:txBody>
          <a:bodyPr wrap="square" lIns="0" tIns="0" rIns="0" bIns="0" rtlCol="0" anchor="t"/>
          <a:lstStyle/>
          <a:p>
            <a:pPr marL="0" indent="0">
              <a:lnSpc>
                <a:spcPts val="2450"/>
              </a:lnSpc>
              <a:buNone/>
            </a:pPr>
            <a:r>
              <a:rPr lang="en-US" sz="1500" dirty="0">
                <a:solidFill>
                  <a:srgbClr val="CAD6DE"/>
                </a:solidFill>
                <a:latin typeface="Cabin" pitchFamily="34" charset="0"/>
                <a:ea typeface="Cabin" pitchFamily="34" charset="-122"/>
                <a:cs typeface="Cabin" pitchFamily="34" charset="-120"/>
              </a:rPr>
              <a:t>Analyzed variations across age groups, ethnicities, and marital statuses, revealing important factors influencing rates.</a:t>
            </a:r>
            <a:endParaRPr lang="en-US" sz="1500" dirty="0"/>
          </a:p>
        </p:txBody>
      </p:sp>
      <p:sp>
        <p:nvSpPr>
          <p:cNvPr id="19" name="Shape 17"/>
          <p:cNvSpPr/>
          <p:nvPr/>
        </p:nvSpPr>
        <p:spPr>
          <a:xfrm>
            <a:off x="683776" y="4904780"/>
            <a:ext cx="439579" cy="439579"/>
          </a:xfrm>
          <a:prstGeom prst="roundRect">
            <a:avLst>
              <a:gd name="adj" fmla="val 6667"/>
            </a:avLst>
          </a:prstGeom>
          <a:solidFill>
            <a:srgbClr val="304755"/>
          </a:solidFill>
          <a:ln/>
        </p:spPr>
      </p:sp>
      <p:sp>
        <p:nvSpPr>
          <p:cNvPr id="20" name="Text 18"/>
          <p:cNvSpPr/>
          <p:nvPr/>
        </p:nvSpPr>
        <p:spPr>
          <a:xfrm>
            <a:off x="796647" y="4986576"/>
            <a:ext cx="213717" cy="275868"/>
          </a:xfrm>
          <a:prstGeom prst="rect">
            <a:avLst/>
          </a:prstGeom>
          <a:noFill/>
          <a:ln/>
        </p:spPr>
        <p:txBody>
          <a:bodyPr wrap="none" lIns="0" tIns="0" rIns="0" bIns="0" rtlCol="0" anchor="t"/>
          <a:lstStyle/>
          <a:p>
            <a:pPr marL="0" indent="0" algn="ctr">
              <a:lnSpc>
                <a:spcPts val="2150"/>
              </a:lnSpc>
              <a:buNone/>
            </a:pPr>
            <a:r>
              <a:rPr lang="en-US" sz="2150" dirty="0">
                <a:solidFill>
                  <a:srgbClr val="CAD6DE"/>
                </a:solidFill>
                <a:latin typeface="Unbounded" pitchFamily="34" charset="0"/>
                <a:ea typeface="Unbounded" pitchFamily="34" charset="-122"/>
                <a:cs typeface="Unbounded" pitchFamily="34" charset="-120"/>
              </a:rPr>
              <a:t>5</a:t>
            </a:r>
            <a:endParaRPr lang="en-US" sz="2150" dirty="0"/>
          </a:p>
        </p:txBody>
      </p:sp>
      <p:sp>
        <p:nvSpPr>
          <p:cNvPr id="21" name="Text 19"/>
          <p:cNvSpPr/>
          <p:nvPr/>
        </p:nvSpPr>
        <p:spPr>
          <a:xfrm>
            <a:off x="1318736" y="4904780"/>
            <a:ext cx="2298621" cy="287298"/>
          </a:xfrm>
          <a:prstGeom prst="rect">
            <a:avLst/>
          </a:prstGeom>
          <a:noFill/>
          <a:ln/>
        </p:spPr>
        <p:txBody>
          <a:bodyPr wrap="none" lIns="0" tIns="0" rIns="0" bIns="0" rtlCol="0" anchor="t"/>
          <a:lstStyle/>
          <a:p>
            <a:pPr marL="0" indent="0">
              <a:lnSpc>
                <a:spcPts val="2250"/>
              </a:lnSpc>
              <a:buNone/>
            </a:pPr>
            <a:r>
              <a:rPr lang="en-US" sz="1800" dirty="0">
                <a:solidFill>
                  <a:srgbClr val="CAD6DE"/>
                </a:solidFill>
                <a:latin typeface="Unbounded" pitchFamily="34" charset="0"/>
                <a:ea typeface="Unbounded" pitchFamily="34" charset="-122"/>
                <a:cs typeface="Unbounded" pitchFamily="34" charset="-120"/>
              </a:rPr>
              <a:t>Outlier Analysis </a:t>
            </a:r>
            <a:endParaRPr lang="en-US" sz="1800" dirty="0"/>
          </a:p>
        </p:txBody>
      </p:sp>
      <p:sp>
        <p:nvSpPr>
          <p:cNvPr id="22" name="Text 20"/>
          <p:cNvSpPr/>
          <p:nvPr/>
        </p:nvSpPr>
        <p:spPr>
          <a:xfrm>
            <a:off x="1318736" y="5309235"/>
            <a:ext cx="5898832" cy="625078"/>
          </a:xfrm>
          <a:prstGeom prst="rect">
            <a:avLst/>
          </a:prstGeom>
          <a:noFill/>
          <a:ln/>
        </p:spPr>
        <p:txBody>
          <a:bodyPr wrap="square" lIns="0" tIns="0" rIns="0" bIns="0" rtlCol="0" anchor="t"/>
          <a:lstStyle/>
          <a:p>
            <a:pPr marL="0" indent="0">
              <a:lnSpc>
                <a:spcPts val="2450"/>
              </a:lnSpc>
              <a:buNone/>
            </a:pPr>
            <a:r>
              <a:rPr lang="en-US" sz="1500" dirty="0">
                <a:solidFill>
                  <a:srgbClr val="CAD6DE"/>
                </a:solidFill>
                <a:latin typeface="Cabin" pitchFamily="34" charset="0"/>
                <a:ea typeface="Cabin" pitchFamily="34" charset="-122"/>
                <a:cs typeface="Cabin" pitchFamily="34" charset="-120"/>
              </a:rPr>
              <a:t>Sudden spikes or dips in fertility or mortality rates may be caused by significant events, such as economic recessions or health crises. </a:t>
            </a:r>
            <a:endParaRPr lang="en-US" sz="1500" dirty="0"/>
          </a:p>
        </p:txBody>
      </p:sp>
      <p:sp>
        <p:nvSpPr>
          <p:cNvPr id="23" name="Text 21"/>
          <p:cNvSpPr/>
          <p:nvPr/>
        </p:nvSpPr>
        <p:spPr>
          <a:xfrm>
            <a:off x="1318736" y="6051471"/>
            <a:ext cx="5898832" cy="1250156"/>
          </a:xfrm>
          <a:prstGeom prst="rect">
            <a:avLst/>
          </a:prstGeom>
          <a:noFill/>
          <a:ln/>
        </p:spPr>
        <p:txBody>
          <a:bodyPr wrap="square" lIns="0" tIns="0" rIns="0" bIns="0" rtlCol="0" anchor="t"/>
          <a:lstStyle/>
          <a:p>
            <a:pPr marL="0" indent="0">
              <a:lnSpc>
                <a:spcPts val="2450"/>
              </a:lnSpc>
              <a:buNone/>
            </a:pPr>
            <a:r>
              <a:rPr lang="en-US" sz="1500" dirty="0">
                <a:solidFill>
                  <a:srgbClr val="CAD6DE"/>
                </a:solidFill>
                <a:latin typeface="Cabin" pitchFamily="34" charset="0"/>
                <a:ea typeface="Cabin" pitchFamily="34" charset="-122"/>
                <a:cs typeface="Cabin" pitchFamily="34" charset="-120"/>
              </a:rPr>
              <a:t>For example, the COVID-19 pandemic likely led to anomalies in infant mortality rates due to disruptions in healthcare. These event-based anomalies can distort regular patterns and should be carefully considered in analysis.</a:t>
            </a:r>
            <a:endParaRPr lang="en-US" sz="1500" dirty="0"/>
          </a:p>
        </p:txBody>
      </p:sp>
      <p:sp>
        <p:nvSpPr>
          <p:cNvPr id="24" name="Shape 22"/>
          <p:cNvSpPr/>
          <p:nvPr/>
        </p:nvSpPr>
        <p:spPr>
          <a:xfrm>
            <a:off x="7412950" y="4904780"/>
            <a:ext cx="439579" cy="439579"/>
          </a:xfrm>
          <a:prstGeom prst="roundRect">
            <a:avLst>
              <a:gd name="adj" fmla="val 6667"/>
            </a:avLst>
          </a:prstGeom>
          <a:solidFill>
            <a:srgbClr val="304755"/>
          </a:solidFill>
          <a:ln/>
        </p:spPr>
      </p:sp>
      <p:sp>
        <p:nvSpPr>
          <p:cNvPr id="25" name="Text 23"/>
          <p:cNvSpPr/>
          <p:nvPr/>
        </p:nvSpPr>
        <p:spPr>
          <a:xfrm>
            <a:off x="7518916" y="4986576"/>
            <a:ext cx="227528" cy="275868"/>
          </a:xfrm>
          <a:prstGeom prst="rect">
            <a:avLst/>
          </a:prstGeom>
          <a:noFill/>
          <a:ln/>
        </p:spPr>
        <p:txBody>
          <a:bodyPr wrap="none" lIns="0" tIns="0" rIns="0" bIns="0" rtlCol="0" anchor="t"/>
          <a:lstStyle/>
          <a:p>
            <a:pPr marL="0" indent="0" algn="ctr">
              <a:lnSpc>
                <a:spcPts val="2150"/>
              </a:lnSpc>
              <a:buNone/>
            </a:pPr>
            <a:r>
              <a:rPr lang="en-US" sz="2150" dirty="0">
                <a:solidFill>
                  <a:srgbClr val="CAD6DE"/>
                </a:solidFill>
                <a:latin typeface="Unbounded" pitchFamily="34" charset="0"/>
                <a:ea typeface="Unbounded" pitchFamily="34" charset="-122"/>
                <a:cs typeface="Unbounded" pitchFamily="34" charset="-120"/>
              </a:rPr>
              <a:t>6</a:t>
            </a:r>
            <a:endParaRPr lang="en-US" sz="2150" dirty="0"/>
          </a:p>
        </p:txBody>
      </p:sp>
      <p:sp>
        <p:nvSpPr>
          <p:cNvPr id="26" name="Text 24"/>
          <p:cNvSpPr/>
          <p:nvPr/>
        </p:nvSpPr>
        <p:spPr>
          <a:xfrm>
            <a:off x="8047911" y="4904780"/>
            <a:ext cx="4176712" cy="287298"/>
          </a:xfrm>
          <a:prstGeom prst="rect">
            <a:avLst/>
          </a:prstGeom>
          <a:noFill/>
          <a:ln/>
        </p:spPr>
        <p:txBody>
          <a:bodyPr wrap="none" lIns="0" tIns="0" rIns="0" bIns="0" rtlCol="0" anchor="t"/>
          <a:lstStyle/>
          <a:p>
            <a:pPr marL="0" indent="0">
              <a:lnSpc>
                <a:spcPts val="2250"/>
              </a:lnSpc>
              <a:buNone/>
            </a:pPr>
            <a:r>
              <a:rPr lang="en-US" sz="1800" dirty="0">
                <a:solidFill>
                  <a:srgbClr val="CAD6DE"/>
                </a:solidFill>
                <a:latin typeface="Unbounded" pitchFamily="34" charset="0"/>
                <a:ea typeface="Unbounded" pitchFamily="34" charset="-122"/>
                <a:cs typeface="Unbounded" pitchFamily="34" charset="-120"/>
              </a:rPr>
              <a:t>Correlation Between Variables</a:t>
            </a:r>
            <a:endParaRPr lang="en-US" sz="1800" dirty="0"/>
          </a:p>
        </p:txBody>
      </p:sp>
      <p:sp>
        <p:nvSpPr>
          <p:cNvPr id="27" name="Text 25"/>
          <p:cNvSpPr/>
          <p:nvPr/>
        </p:nvSpPr>
        <p:spPr>
          <a:xfrm>
            <a:off x="8047911" y="5309235"/>
            <a:ext cx="5898832" cy="625078"/>
          </a:xfrm>
          <a:prstGeom prst="rect">
            <a:avLst/>
          </a:prstGeom>
          <a:noFill/>
          <a:ln/>
        </p:spPr>
        <p:txBody>
          <a:bodyPr wrap="square" lIns="0" tIns="0" rIns="0" bIns="0" rtlCol="0" anchor="t"/>
          <a:lstStyle/>
          <a:p>
            <a:pPr marL="0" indent="0">
              <a:lnSpc>
                <a:spcPts val="2450"/>
              </a:lnSpc>
              <a:buNone/>
            </a:pPr>
            <a:r>
              <a:rPr lang="en-US" sz="1500" dirty="0">
                <a:solidFill>
                  <a:srgbClr val="CAD6DE"/>
                </a:solidFill>
                <a:latin typeface="Cabin" pitchFamily="34" charset="0"/>
                <a:ea typeface="Cabin" pitchFamily="34" charset="-122"/>
                <a:cs typeface="Cabin" pitchFamily="34" charset="-120"/>
              </a:rPr>
              <a:t>Examining correlations between factors like maternal age and infant mortality can highlight key risk factors for intervention. </a:t>
            </a:r>
            <a:endParaRPr lang="en-US" sz="1500" dirty="0"/>
          </a:p>
        </p:txBody>
      </p:sp>
      <p:sp>
        <p:nvSpPr>
          <p:cNvPr id="28" name="Text 26"/>
          <p:cNvSpPr/>
          <p:nvPr/>
        </p:nvSpPr>
        <p:spPr>
          <a:xfrm>
            <a:off x="8047911" y="6051471"/>
            <a:ext cx="5898832" cy="937617"/>
          </a:xfrm>
          <a:prstGeom prst="rect">
            <a:avLst/>
          </a:prstGeom>
          <a:noFill/>
          <a:ln/>
        </p:spPr>
        <p:txBody>
          <a:bodyPr wrap="square" lIns="0" tIns="0" rIns="0" bIns="0" rtlCol="0" anchor="t"/>
          <a:lstStyle/>
          <a:p>
            <a:pPr marL="0" indent="0">
              <a:lnSpc>
                <a:spcPts val="2450"/>
              </a:lnSpc>
              <a:buNone/>
            </a:pPr>
            <a:r>
              <a:rPr lang="en-US" sz="1500" dirty="0">
                <a:solidFill>
                  <a:srgbClr val="CAD6DE"/>
                </a:solidFill>
                <a:latin typeface="Cabin" pitchFamily="34" charset="0"/>
                <a:ea typeface="Cabin" pitchFamily="34" charset="-122"/>
                <a:cs typeface="Cabin" pitchFamily="34" charset="-120"/>
              </a:rPr>
              <a:t>Correlating healthcare access, such as prenatal care, with infant mortality rates can reveal the impact of medical interventions. This analysis helps prioritize efforts to improve child health outcomes.</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54987"/>
          </a:xfrm>
          <a:prstGeom prst="rect">
            <a:avLst/>
          </a:prstGeom>
        </p:spPr>
      </p:pic>
      <p:sp>
        <p:nvSpPr>
          <p:cNvPr id="3" name="Text 0"/>
          <p:cNvSpPr/>
          <p:nvPr/>
        </p:nvSpPr>
        <p:spPr>
          <a:xfrm>
            <a:off x="771406" y="3361015"/>
            <a:ext cx="13087588" cy="1296591"/>
          </a:xfrm>
          <a:prstGeom prst="rect">
            <a:avLst/>
          </a:prstGeom>
          <a:noFill/>
          <a:ln/>
        </p:spPr>
        <p:txBody>
          <a:bodyPr wrap="square" lIns="0" tIns="0" rIns="0" bIns="0" rtlCol="0" anchor="t"/>
          <a:lstStyle/>
          <a:p>
            <a:pPr marL="0" indent="0">
              <a:lnSpc>
                <a:spcPts val="5100"/>
              </a:lnSpc>
              <a:buNone/>
            </a:pPr>
            <a:r>
              <a:rPr lang="en-US" sz="4050" dirty="0">
                <a:solidFill>
                  <a:srgbClr val="FFFFFF"/>
                </a:solidFill>
                <a:latin typeface="Unbounded" pitchFamily="34" charset="0"/>
                <a:ea typeface="Unbounded" pitchFamily="34" charset="-122"/>
                <a:cs typeface="Unbounded" pitchFamily="34" charset="-120"/>
              </a:rPr>
              <a:t>Accuracy Measures for Forecasting Models</a:t>
            </a:r>
            <a:endParaRPr lang="en-US" sz="4050" dirty="0"/>
          </a:p>
        </p:txBody>
      </p:sp>
      <p:pic>
        <p:nvPicPr>
          <p:cNvPr id="4" name="Image 1" descr="preencoded.png"/>
          <p:cNvPicPr>
            <a:picLocks noChangeAspect="1"/>
          </p:cNvPicPr>
          <p:nvPr/>
        </p:nvPicPr>
        <p:blipFill>
          <a:blip r:embed="rId4"/>
          <a:stretch>
            <a:fillRect/>
          </a:stretch>
        </p:blipFill>
        <p:spPr>
          <a:xfrm>
            <a:off x="771406" y="4988123"/>
            <a:ext cx="550902" cy="550902"/>
          </a:xfrm>
          <a:prstGeom prst="rect">
            <a:avLst/>
          </a:prstGeom>
        </p:spPr>
      </p:pic>
      <p:sp>
        <p:nvSpPr>
          <p:cNvPr id="5" name="Text 1"/>
          <p:cNvSpPr/>
          <p:nvPr/>
        </p:nvSpPr>
        <p:spPr>
          <a:xfrm>
            <a:off x="771406" y="5759410"/>
            <a:ext cx="2592943" cy="324088"/>
          </a:xfrm>
          <a:prstGeom prst="rect">
            <a:avLst/>
          </a:prstGeom>
          <a:noFill/>
          <a:ln/>
        </p:spPr>
        <p:txBody>
          <a:bodyPr wrap="none" lIns="0" tIns="0" rIns="0" bIns="0" rtlCol="0" anchor="t"/>
          <a:lstStyle/>
          <a:p>
            <a:pPr marL="0" indent="0" algn="l">
              <a:lnSpc>
                <a:spcPts val="2550"/>
              </a:lnSpc>
              <a:buNone/>
            </a:pPr>
            <a:r>
              <a:rPr lang="en-US" sz="2000" dirty="0">
                <a:solidFill>
                  <a:srgbClr val="CAD6DE"/>
                </a:solidFill>
                <a:latin typeface="Unbounded" pitchFamily="34" charset="0"/>
                <a:ea typeface="Unbounded" pitchFamily="34" charset="-122"/>
                <a:cs typeface="Unbounded" pitchFamily="34" charset="-120"/>
              </a:rPr>
              <a:t>MAE</a:t>
            </a:r>
            <a:endParaRPr lang="en-US" sz="2000" dirty="0"/>
          </a:p>
        </p:txBody>
      </p:sp>
      <p:sp>
        <p:nvSpPr>
          <p:cNvPr id="6" name="Text 2"/>
          <p:cNvSpPr/>
          <p:nvPr/>
        </p:nvSpPr>
        <p:spPr>
          <a:xfrm>
            <a:off x="771406" y="6215658"/>
            <a:ext cx="4142184" cy="1057632"/>
          </a:xfrm>
          <a:prstGeom prst="rect">
            <a:avLst/>
          </a:prstGeom>
          <a:noFill/>
          <a:ln/>
        </p:spPr>
        <p:txBody>
          <a:bodyPr wrap="square" lIns="0" tIns="0" rIns="0" bIns="0" rtlCol="0" anchor="t"/>
          <a:lstStyle/>
          <a:p>
            <a:pPr marL="0" indent="0" algn="l">
              <a:lnSpc>
                <a:spcPts val="2750"/>
              </a:lnSpc>
              <a:buNone/>
            </a:pPr>
            <a:r>
              <a:rPr lang="en-US" sz="1700" dirty="0">
                <a:solidFill>
                  <a:srgbClr val="CAD6DE"/>
                </a:solidFill>
                <a:latin typeface="Cabin" pitchFamily="34" charset="0"/>
                <a:ea typeface="Cabin" pitchFamily="34" charset="-122"/>
                <a:cs typeface="Cabin" pitchFamily="34" charset="-120"/>
              </a:rPr>
              <a:t>Mean Absolute Error provides an easy-to-interpret average deviation, showing expected error magnitude.</a:t>
            </a:r>
            <a:endParaRPr lang="en-US" sz="1700" dirty="0"/>
          </a:p>
        </p:txBody>
      </p:sp>
      <p:pic>
        <p:nvPicPr>
          <p:cNvPr id="7" name="Image 2" descr="preencoded.png"/>
          <p:cNvPicPr>
            <a:picLocks noChangeAspect="1"/>
          </p:cNvPicPr>
          <p:nvPr/>
        </p:nvPicPr>
        <p:blipFill>
          <a:blip r:embed="rId5"/>
          <a:stretch>
            <a:fillRect/>
          </a:stretch>
        </p:blipFill>
        <p:spPr>
          <a:xfrm>
            <a:off x="5244108" y="4988123"/>
            <a:ext cx="550902" cy="550902"/>
          </a:xfrm>
          <a:prstGeom prst="rect">
            <a:avLst/>
          </a:prstGeom>
        </p:spPr>
      </p:pic>
      <p:sp>
        <p:nvSpPr>
          <p:cNvPr id="8" name="Text 3"/>
          <p:cNvSpPr/>
          <p:nvPr/>
        </p:nvSpPr>
        <p:spPr>
          <a:xfrm>
            <a:off x="5244108" y="5759410"/>
            <a:ext cx="2592943" cy="324088"/>
          </a:xfrm>
          <a:prstGeom prst="rect">
            <a:avLst/>
          </a:prstGeom>
          <a:noFill/>
          <a:ln/>
        </p:spPr>
        <p:txBody>
          <a:bodyPr wrap="none" lIns="0" tIns="0" rIns="0" bIns="0" rtlCol="0" anchor="t"/>
          <a:lstStyle/>
          <a:p>
            <a:pPr marL="0" indent="0" algn="l">
              <a:lnSpc>
                <a:spcPts val="2550"/>
              </a:lnSpc>
              <a:buNone/>
            </a:pPr>
            <a:r>
              <a:rPr lang="en-US" sz="2000" dirty="0">
                <a:solidFill>
                  <a:srgbClr val="CAD6DE"/>
                </a:solidFill>
                <a:latin typeface="Unbounded" pitchFamily="34" charset="0"/>
                <a:ea typeface="Unbounded" pitchFamily="34" charset="-122"/>
                <a:cs typeface="Unbounded" pitchFamily="34" charset="-120"/>
              </a:rPr>
              <a:t>RMSE</a:t>
            </a:r>
            <a:endParaRPr lang="en-US" sz="2000" dirty="0"/>
          </a:p>
        </p:txBody>
      </p:sp>
      <p:sp>
        <p:nvSpPr>
          <p:cNvPr id="9" name="Text 4"/>
          <p:cNvSpPr/>
          <p:nvPr/>
        </p:nvSpPr>
        <p:spPr>
          <a:xfrm>
            <a:off x="5244108" y="6215658"/>
            <a:ext cx="4142184" cy="1057632"/>
          </a:xfrm>
          <a:prstGeom prst="rect">
            <a:avLst/>
          </a:prstGeom>
          <a:noFill/>
          <a:ln/>
        </p:spPr>
        <p:txBody>
          <a:bodyPr wrap="square" lIns="0" tIns="0" rIns="0" bIns="0" rtlCol="0" anchor="t"/>
          <a:lstStyle/>
          <a:p>
            <a:pPr marL="0" indent="0" algn="l">
              <a:lnSpc>
                <a:spcPts val="2750"/>
              </a:lnSpc>
              <a:buNone/>
            </a:pPr>
            <a:r>
              <a:rPr lang="en-US" sz="1700" dirty="0">
                <a:solidFill>
                  <a:srgbClr val="CAD6DE"/>
                </a:solidFill>
                <a:latin typeface="Cabin" pitchFamily="34" charset="0"/>
                <a:ea typeface="Cabin" pitchFamily="34" charset="-122"/>
                <a:cs typeface="Cabin" pitchFamily="34" charset="-120"/>
              </a:rPr>
              <a:t>Root Mean Squared Error emphasizes larger errors, helping ensure significant deviations are minimized.</a:t>
            </a:r>
            <a:endParaRPr lang="en-US" sz="1700" dirty="0"/>
          </a:p>
        </p:txBody>
      </p:sp>
      <p:pic>
        <p:nvPicPr>
          <p:cNvPr id="10" name="Image 3" descr="preencoded.png"/>
          <p:cNvPicPr>
            <a:picLocks noChangeAspect="1"/>
          </p:cNvPicPr>
          <p:nvPr/>
        </p:nvPicPr>
        <p:blipFill>
          <a:blip r:embed="rId6"/>
          <a:stretch>
            <a:fillRect/>
          </a:stretch>
        </p:blipFill>
        <p:spPr>
          <a:xfrm>
            <a:off x="9716810" y="4988123"/>
            <a:ext cx="550902" cy="550902"/>
          </a:xfrm>
          <a:prstGeom prst="rect">
            <a:avLst/>
          </a:prstGeom>
        </p:spPr>
      </p:pic>
      <p:sp>
        <p:nvSpPr>
          <p:cNvPr id="11" name="Text 5"/>
          <p:cNvSpPr/>
          <p:nvPr/>
        </p:nvSpPr>
        <p:spPr>
          <a:xfrm>
            <a:off x="9716810" y="5759410"/>
            <a:ext cx="2592943" cy="324088"/>
          </a:xfrm>
          <a:prstGeom prst="rect">
            <a:avLst/>
          </a:prstGeom>
          <a:noFill/>
          <a:ln/>
        </p:spPr>
        <p:txBody>
          <a:bodyPr wrap="none" lIns="0" tIns="0" rIns="0" bIns="0" rtlCol="0" anchor="t"/>
          <a:lstStyle/>
          <a:p>
            <a:pPr marL="0" indent="0" algn="l">
              <a:lnSpc>
                <a:spcPts val="2550"/>
              </a:lnSpc>
              <a:buNone/>
            </a:pPr>
            <a:r>
              <a:rPr lang="en-US" sz="2000" dirty="0">
                <a:solidFill>
                  <a:srgbClr val="CAD6DE"/>
                </a:solidFill>
                <a:latin typeface="Unbounded" pitchFamily="34" charset="0"/>
                <a:ea typeface="Unbounded" pitchFamily="34" charset="-122"/>
                <a:cs typeface="Unbounded" pitchFamily="34" charset="-120"/>
              </a:rPr>
              <a:t>MASE</a:t>
            </a:r>
            <a:endParaRPr lang="en-US" sz="2000" dirty="0"/>
          </a:p>
        </p:txBody>
      </p:sp>
      <p:sp>
        <p:nvSpPr>
          <p:cNvPr id="12" name="Text 6"/>
          <p:cNvSpPr/>
          <p:nvPr/>
        </p:nvSpPr>
        <p:spPr>
          <a:xfrm>
            <a:off x="9716810" y="6215658"/>
            <a:ext cx="4142184" cy="1410176"/>
          </a:xfrm>
          <a:prstGeom prst="rect">
            <a:avLst/>
          </a:prstGeom>
          <a:noFill/>
          <a:ln/>
        </p:spPr>
        <p:txBody>
          <a:bodyPr wrap="square" lIns="0" tIns="0" rIns="0" bIns="0" rtlCol="0" anchor="t"/>
          <a:lstStyle/>
          <a:p>
            <a:pPr marL="0" indent="0" algn="l">
              <a:lnSpc>
                <a:spcPts val="2750"/>
              </a:lnSpc>
              <a:buNone/>
            </a:pPr>
            <a:r>
              <a:rPr lang="en-US" sz="1700" dirty="0">
                <a:solidFill>
                  <a:srgbClr val="CAD6DE"/>
                </a:solidFill>
                <a:latin typeface="Cabin" pitchFamily="34" charset="0"/>
                <a:ea typeface="Cabin" pitchFamily="34" charset="-122"/>
                <a:cs typeface="Cabin" pitchFamily="34" charset="-120"/>
              </a:rPr>
              <a:t>Mean Absolute Scaled Error offers a comparative measure across time series, judging model quality relative to a naive benchmark.</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75072" y="496253"/>
            <a:ext cx="10063877" cy="483156"/>
          </a:xfrm>
          <a:prstGeom prst="rect">
            <a:avLst/>
          </a:prstGeom>
          <a:noFill/>
          <a:ln/>
        </p:spPr>
        <p:txBody>
          <a:bodyPr wrap="none" lIns="0" tIns="0" rIns="0" bIns="0" rtlCol="0" anchor="t"/>
          <a:lstStyle/>
          <a:p>
            <a:pPr marL="0" indent="0">
              <a:lnSpc>
                <a:spcPts val="3800"/>
              </a:lnSpc>
              <a:buNone/>
            </a:pPr>
            <a:r>
              <a:rPr lang="en-US" sz="3000" dirty="0">
                <a:solidFill>
                  <a:srgbClr val="FFFFFF"/>
                </a:solidFill>
                <a:latin typeface="Unbounded" pitchFamily="34" charset="0"/>
                <a:ea typeface="Unbounded" pitchFamily="34" charset="-122"/>
                <a:cs typeface="Unbounded" pitchFamily="34" charset="-120"/>
              </a:rPr>
              <a:t>Forecasting Methods and Residual Analysis</a:t>
            </a:r>
            <a:endParaRPr lang="en-US" sz="3000" dirty="0"/>
          </a:p>
        </p:txBody>
      </p:sp>
      <p:sp>
        <p:nvSpPr>
          <p:cNvPr id="3" name="Shape 1"/>
          <p:cNvSpPr/>
          <p:nvPr/>
        </p:nvSpPr>
        <p:spPr>
          <a:xfrm>
            <a:off x="575072" y="1225868"/>
            <a:ext cx="13480256" cy="6507480"/>
          </a:xfrm>
          <a:prstGeom prst="roundRect">
            <a:avLst>
              <a:gd name="adj" fmla="val 379"/>
            </a:avLst>
          </a:prstGeom>
          <a:noFill/>
          <a:ln w="7620">
            <a:solidFill>
              <a:srgbClr val="FFFFFF">
                <a:alpha val="24000"/>
              </a:srgbClr>
            </a:solidFill>
            <a:prstDash val="solid"/>
          </a:ln>
        </p:spPr>
      </p:sp>
      <p:sp>
        <p:nvSpPr>
          <p:cNvPr id="4" name="Shape 2"/>
          <p:cNvSpPr/>
          <p:nvPr/>
        </p:nvSpPr>
        <p:spPr>
          <a:xfrm>
            <a:off x="582692" y="1233487"/>
            <a:ext cx="13465016" cy="475298"/>
          </a:xfrm>
          <a:prstGeom prst="rect">
            <a:avLst/>
          </a:prstGeom>
          <a:solidFill>
            <a:srgbClr val="FFFFFF">
              <a:alpha val="4000"/>
            </a:srgbClr>
          </a:solidFill>
          <a:ln/>
        </p:spPr>
      </p:sp>
      <p:sp>
        <p:nvSpPr>
          <p:cNvPr id="5" name="Text 3"/>
          <p:cNvSpPr/>
          <p:nvPr/>
        </p:nvSpPr>
        <p:spPr>
          <a:xfrm>
            <a:off x="747236" y="1339691"/>
            <a:ext cx="4156710" cy="262890"/>
          </a:xfrm>
          <a:prstGeom prst="rect">
            <a:avLst/>
          </a:prstGeom>
          <a:noFill/>
          <a:ln/>
        </p:spPr>
        <p:txBody>
          <a:bodyPr wrap="none" lIns="0" tIns="0" rIns="0" bIns="0" rtlCol="0" anchor="t"/>
          <a:lstStyle/>
          <a:p>
            <a:pPr marL="0" indent="0">
              <a:lnSpc>
                <a:spcPts val="2050"/>
              </a:lnSpc>
              <a:buNone/>
            </a:pPr>
            <a:r>
              <a:rPr lang="en-US" sz="1250" dirty="0">
                <a:solidFill>
                  <a:srgbClr val="CAD6DE"/>
                </a:solidFill>
                <a:latin typeface="Cabin" pitchFamily="34" charset="0"/>
                <a:ea typeface="Cabin" pitchFamily="34" charset="-122"/>
                <a:cs typeface="Cabin" pitchFamily="34" charset="-120"/>
              </a:rPr>
              <a:t>Method</a:t>
            </a:r>
            <a:endParaRPr lang="en-US" sz="1250" dirty="0"/>
          </a:p>
        </p:txBody>
      </p:sp>
      <p:sp>
        <p:nvSpPr>
          <p:cNvPr id="6" name="Text 4"/>
          <p:cNvSpPr/>
          <p:nvPr/>
        </p:nvSpPr>
        <p:spPr>
          <a:xfrm>
            <a:off x="5240179" y="1339691"/>
            <a:ext cx="4268748" cy="262890"/>
          </a:xfrm>
          <a:prstGeom prst="rect">
            <a:avLst/>
          </a:prstGeom>
          <a:noFill/>
          <a:ln/>
        </p:spPr>
        <p:txBody>
          <a:bodyPr wrap="none" lIns="0" tIns="0" rIns="0" bIns="0" rtlCol="0" anchor="t"/>
          <a:lstStyle/>
          <a:p>
            <a:pPr marL="0" indent="0">
              <a:lnSpc>
                <a:spcPts val="2050"/>
              </a:lnSpc>
              <a:buNone/>
            </a:pPr>
            <a:r>
              <a:rPr lang="en-US" sz="1250" dirty="0">
                <a:solidFill>
                  <a:srgbClr val="CAD6DE"/>
                </a:solidFill>
                <a:latin typeface="Cabin" pitchFamily="34" charset="0"/>
                <a:ea typeface="Cabin" pitchFamily="34" charset="-122"/>
                <a:cs typeface="Cabin" pitchFamily="34" charset="-120"/>
              </a:rPr>
              <a:t>Best Use Case</a:t>
            </a:r>
            <a:endParaRPr lang="en-US" sz="1250" dirty="0"/>
          </a:p>
        </p:txBody>
      </p:sp>
      <p:sp>
        <p:nvSpPr>
          <p:cNvPr id="7" name="Text 5"/>
          <p:cNvSpPr/>
          <p:nvPr/>
        </p:nvSpPr>
        <p:spPr>
          <a:xfrm>
            <a:off x="9845159" y="1339691"/>
            <a:ext cx="4038243" cy="262890"/>
          </a:xfrm>
          <a:prstGeom prst="rect">
            <a:avLst/>
          </a:prstGeom>
          <a:noFill/>
          <a:ln/>
        </p:spPr>
        <p:txBody>
          <a:bodyPr wrap="none" lIns="0" tIns="0" rIns="0" bIns="0" rtlCol="0" anchor="t"/>
          <a:lstStyle/>
          <a:p>
            <a:pPr marL="0" indent="0">
              <a:lnSpc>
                <a:spcPts val="2050"/>
              </a:lnSpc>
              <a:buNone/>
            </a:pPr>
            <a:r>
              <a:rPr lang="en-US" sz="1250" dirty="0">
                <a:solidFill>
                  <a:srgbClr val="CAD6DE"/>
                </a:solidFill>
                <a:latin typeface="Cabin" pitchFamily="34" charset="0"/>
                <a:ea typeface="Cabin" pitchFamily="34" charset="-122"/>
                <a:cs typeface="Cabin" pitchFamily="34" charset="-120"/>
              </a:rPr>
              <a:t>Residual Expectation</a:t>
            </a:r>
            <a:endParaRPr lang="en-US" sz="1250" dirty="0"/>
          </a:p>
        </p:txBody>
      </p:sp>
      <p:sp>
        <p:nvSpPr>
          <p:cNvPr id="8" name="Shape 6"/>
          <p:cNvSpPr/>
          <p:nvPr/>
        </p:nvSpPr>
        <p:spPr>
          <a:xfrm>
            <a:off x="582692" y="1708785"/>
            <a:ext cx="13465016" cy="475298"/>
          </a:xfrm>
          <a:prstGeom prst="rect">
            <a:avLst/>
          </a:prstGeom>
          <a:solidFill>
            <a:srgbClr val="000000">
              <a:alpha val="4000"/>
            </a:srgbClr>
          </a:solidFill>
          <a:ln/>
        </p:spPr>
      </p:sp>
      <p:sp>
        <p:nvSpPr>
          <p:cNvPr id="9" name="Text 7"/>
          <p:cNvSpPr/>
          <p:nvPr/>
        </p:nvSpPr>
        <p:spPr>
          <a:xfrm>
            <a:off x="747236" y="1814989"/>
            <a:ext cx="4156710" cy="262890"/>
          </a:xfrm>
          <a:prstGeom prst="rect">
            <a:avLst/>
          </a:prstGeom>
          <a:noFill/>
          <a:ln/>
        </p:spPr>
        <p:txBody>
          <a:bodyPr wrap="none" lIns="0" tIns="0" rIns="0" bIns="0" rtlCol="0" anchor="t"/>
          <a:lstStyle/>
          <a:p>
            <a:pPr marL="0" indent="0">
              <a:lnSpc>
                <a:spcPts val="2050"/>
              </a:lnSpc>
              <a:buNone/>
            </a:pPr>
            <a:r>
              <a:rPr lang="en-US" sz="1250" dirty="0">
                <a:solidFill>
                  <a:srgbClr val="CAD6DE"/>
                </a:solidFill>
                <a:latin typeface="Cabin" pitchFamily="34" charset="0"/>
                <a:ea typeface="Cabin" pitchFamily="34" charset="-122"/>
                <a:cs typeface="Cabin" pitchFamily="34" charset="-120"/>
              </a:rPr>
              <a:t>Mean Forecast</a:t>
            </a:r>
            <a:endParaRPr lang="en-US" sz="1250" dirty="0"/>
          </a:p>
        </p:txBody>
      </p:sp>
      <p:sp>
        <p:nvSpPr>
          <p:cNvPr id="10" name="Text 8"/>
          <p:cNvSpPr/>
          <p:nvPr/>
        </p:nvSpPr>
        <p:spPr>
          <a:xfrm>
            <a:off x="5240179" y="1814989"/>
            <a:ext cx="4268748" cy="262890"/>
          </a:xfrm>
          <a:prstGeom prst="rect">
            <a:avLst/>
          </a:prstGeom>
          <a:noFill/>
          <a:ln/>
        </p:spPr>
        <p:txBody>
          <a:bodyPr wrap="none" lIns="0" tIns="0" rIns="0" bIns="0" rtlCol="0" anchor="t"/>
          <a:lstStyle/>
          <a:p>
            <a:pPr marL="0" indent="0">
              <a:lnSpc>
                <a:spcPts val="2050"/>
              </a:lnSpc>
              <a:buNone/>
            </a:pPr>
            <a:r>
              <a:rPr lang="en-US" sz="1250" b="1" dirty="0">
                <a:solidFill>
                  <a:srgbClr val="CAD6DE"/>
                </a:solidFill>
                <a:latin typeface="Cabin" pitchFamily="34" charset="0"/>
                <a:ea typeface="Cabin" pitchFamily="34" charset="-122"/>
                <a:cs typeface="Cabin" pitchFamily="34" charset="-120"/>
              </a:rPr>
              <a:t>Stationary data</a:t>
            </a:r>
            <a:r>
              <a:rPr lang="en-US" sz="1250" dirty="0">
                <a:solidFill>
                  <a:srgbClr val="CAD6DE"/>
                </a:solidFill>
                <a:latin typeface="Cabin" pitchFamily="34" charset="0"/>
                <a:ea typeface="Cabin" pitchFamily="34" charset="-122"/>
                <a:cs typeface="Cabin" pitchFamily="34" charset="-120"/>
              </a:rPr>
              <a:t> (No trend or seasonality)</a:t>
            </a:r>
            <a:endParaRPr lang="en-US" sz="1250" dirty="0"/>
          </a:p>
        </p:txBody>
      </p:sp>
      <p:sp>
        <p:nvSpPr>
          <p:cNvPr id="11" name="Text 9"/>
          <p:cNvSpPr/>
          <p:nvPr/>
        </p:nvSpPr>
        <p:spPr>
          <a:xfrm>
            <a:off x="9845159" y="1814989"/>
            <a:ext cx="4038243" cy="262890"/>
          </a:xfrm>
          <a:prstGeom prst="rect">
            <a:avLst/>
          </a:prstGeom>
          <a:noFill/>
          <a:ln/>
        </p:spPr>
        <p:txBody>
          <a:bodyPr wrap="none" lIns="0" tIns="0" rIns="0" bIns="0" rtlCol="0" anchor="t"/>
          <a:lstStyle/>
          <a:p>
            <a:pPr marL="0" indent="0">
              <a:lnSpc>
                <a:spcPts val="2050"/>
              </a:lnSpc>
              <a:buNone/>
            </a:pPr>
            <a:r>
              <a:rPr lang="en-US" sz="1250" b="1" dirty="0">
                <a:solidFill>
                  <a:srgbClr val="CAD6DE"/>
                </a:solidFill>
                <a:latin typeface="Cabin" pitchFamily="34" charset="0"/>
                <a:ea typeface="Cabin" pitchFamily="34" charset="-122"/>
                <a:cs typeface="Cabin" pitchFamily="34" charset="-120"/>
              </a:rPr>
              <a:t>Random</a:t>
            </a:r>
            <a:r>
              <a:rPr lang="en-US" sz="1250" dirty="0">
                <a:solidFill>
                  <a:srgbClr val="CAD6DE"/>
                </a:solidFill>
                <a:latin typeface="Cabin" pitchFamily="34" charset="0"/>
                <a:ea typeface="Cabin" pitchFamily="34" charset="-122"/>
                <a:cs typeface="Cabin" pitchFamily="34" charset="-120"/>
              </a:rPr>
              <a:t> (Indicates good fit for mean-based prediction)</a:t>
            </a:r>
            <a:endParaRPr lang="en-US" sz="1250" dirty="0"/>
          </a:p>
        </p:txBody>
      </p:sp>
      <p:sp>
        <p:nvSpPr>
          <p:cNvPr id="12" name="Shape 10"/>
          <p:cNvSpPr/>
          <p:nvPr/>
        </p:nvSpPr>
        <p:spPr>
          <a:xfrm>
            <a:off x="582692" y="2184083"/>
            <a:ext cx="13465016" cy="475298"/>
          </a:xfrm>
          <a:prstGeom prst="rect">
            <a:avLst/>
          </a:prstGeom>
          <a:solidFill>
            <a:srgbClr val="FFFFFF">
              <a:alpha val="4000"/>
            </a:srgbClr>
          </a:solidFill>
          <a:ln/>
        </p:spPr>
      </p:sp>
      <p:sp>
        <p:nvSpPr>
          <p:cNvPr id="13" name="Text 11"/>
          <p:cNvSpPr/>
          <p:nvPr/>
        </p:nvSpPr>
        <p:spPr>
          <a:xfrm>
            <a:off x="747236" y="2290286"/>
            <a:ext cx="4156710" cy="262890"/>
          </a:xfrm>
          <a:prstGeom prst="rect">
            <a:avLst/>
          </a:prstGeom>
          <a:noFill/>
          <a:ln/>
        </p:spPr>
        <p:txBody>
          <a:bodyPr wrap="none" lIns="0" tIns="0" rIns="0" bIns="0" rtlCol="0" anchor="t"/>
          <a:lstStyle/>
          <a:p>
            <a:pPr marL="0" indent="0">
              <a:lnSpc>
                <a:spcPts val="2050"/>
              </a:lnSpc>
              <a:buNone/>
            </a:pPr>
            <a:r>
              <a:rPr lang="en-US" sz="1250" dirty="0">
                <a:solidFill>
                  <a:srgbClr val="CAD6DE"/>
                </a:solidFill>
                <a:latin typeface="Cabin" pitchFamily="34" charset="0"/>
                <a:ea typeface="Cabin" pitchFamily="34" charset="-122"/>
                <a:cs typeface="Cabin" pitchFamily="34" charset="-120"/>
              </a:rPr>
              <a:t>Naive Forecast</a:t>
            </a:r>
            <a:endParaRPr lang="en-US" sz="1250" dirty="0"/>
          </a:p>
        </p:txBody>
      </p:sp>
      <p:sp>
        <p:nvSpPr>
          <p:cNvPr id="14" name="Text 12"/>
          <p:cNvSpPr/>
          <p:nvPr/>
        </p:nvSpPr>
        <p:spPr>
          <a:xfrm>
            <a:off x="5240179" y="2290286"/>
            <a:ext cx="4268748" cy="262890"/>
          </a:xfrm>
          <a:prstGeom prst="rect">
            <a:avLst/>
          </a:prstGeom>
          <a:noFill/>
          <a:ln/>
        </p:spPr>
        <p:txBody>
          <a:bodyPr wrap="none" lIns="0" tIns="0" rIns="0" bIns="0" rtlCol="0" anchor="t"/>
          <a:lstStyle/>
          <a:p>
            <a:pPr marL="0" indent="0">
              <a:lnSpc>
                <a:spcPts val="2050"/>
              </a:lnSpc>
              <a:buNone/>
            </a:pPr>
            <a:r>
              <a:rPr lang="en-US" sz="1250" b="1" dirty="0">
                <a:solidFill>
                  <a:srgbClr val="CAD6DE"/>
                </a:solidFill>
                <a:latin typeface="Cabin" pitchFamily="34" charset="0"/>
                <a:ea typeface="Cabin" pitchFamily="34" charset="-122"/>
                <a:cs typeface="Cabin" pitchFamily="34" charset="-120"/>
              </a:rPr>
              <a:t>Short-term forecasts</a:t>
            </a:r>
            <a:r>
              <a:rPr lang="en-US" sz="1250" dirty="0">
                <a:solidFill>
                  <a:srgbClr val="CAD6DE"/>
                </a:solidFill>
                <a:latin typeface="Cabin" pitchFamily="34" charset="0"/>
                <a:ea typeface="Cabin" pitchFamily="34" charset="-122"/>
                <a:cs typeface="Cabin" pitchFamily="34" charset="-120"/>
              </a:rPr>
              <a:t> (Uses recent observation)</a:t>
            </a:r>
            <a:endParaRPr lang="en-US" sz="1250" dirty="0"/>
          </a:p>
        </p:txBody>
      </p:sp>
      <p:sp>
        <p:nvSpPr>
          <p:cNvPr id="15" name="Text 13"/>
          <p:cNvSpPr/>
          <p:nvPr/>
        </p:nvSpPr>
        <p:spPr>
          <a:xfrm>
            <a:off x="9845159" y="2290286"/>
            <a:ext cx="4038243" cy="262890"/>
          </a:xfrm>
          <a:prstGeom prst="rect">
            <a:avLst/>
          </a:prstGeom>
          <a:noFill/>
          <a:ln/>
        </p:spPr>
        <p:txBody>
          <a:bodyPr wrap="none" lIns="0" tIns="0" rIns="0" bIns="0" rtlCol="0" anchor="t"/>
          <a:lstStyle/>
          <a:p>
            <a:pPr marL="0" indent="0">
              <a:lnSpc>
                <a:spcPts val="2050"/>
              </a:lnSpc>
              <a:buNone/>
            </a:pPr>
            <a:r>
              <a:rPr lang="en-US" sz="1250" b="1" dirty="0">
                <a:solidFill>
                  <a:srgbClr val="CAD6DE"/>
                </a:solidFill>
                <a:latin typeface="Cabin" pitchFamily="34" charset="0"/>
                <a:ea typeface="Cabin" pitchFamily="34" charset="-122"/>
                <a:cs typeface="Cabin" pitchFamily="34" charset="-120"/>
              </a:rPr>
              <a:t>Random</a:t>
            </a:r>
            <a:r>
              <a:rPr lang="en-US" sz="1250" dirty="0">
                <a:solidFill>
                  <a:srgbClr val="CAD6DE"/>
                </a:solidFill>
                <a:latin typeface="Cabin" pitchFamily="34" charset="0"/>
                <a:ea typeface="Cabin" pitchFamily="34" charset="-122"/>
                <a:cs typeface="Cabin" pitchFamily="34" charset="-120"/>
              </a:rPr>
              <a:t> (Good for short-term, no trend or seasonality)</a:t>
            </a:r>
            <a:endParaRPr lang="en-US" sz="1250" dirty="0"/>
          </a:p>
        </p:txBody>
      </p:sp>
      <p:sp>
        <p:nvSpPr>
          <p:cNvPr id="16" name="Shape 14"/>
          <p:cNvSpPr/>
          <p:nvPr/>
        </p:nvSpPr>
        <p:spPr>
          <a:xfrm>
            <a:off x="582692" y="2659380"/>
            <a:ext cx="13465016" cy="738188"/>
          </a:xfrm>
          <a:prstGeom prst="rect">
            <a:avLst/>
          </a:prstGeom>
          <a:solidFill>
            <a:srgbClr val="000000">
              <a:alpha val="4000"/>
            </a:srgbClr>
          </a:solidFill>
          <a:ln/>
        </p:spPr>
      </p:sp>
      <p:sp>
        <p:nvSpPr>
          <p:cNvPr id="17" name="Text 15"/>
          <p:cNvSpPr/>
          <p:nvPr/>
        </p:nvSpPr>
        <p:spPr>
          <a:xfrm>
            <a:off x="747236" y="2765584"/>
            <a:ext cx="4156710" cy="262890"/>
          </a:xfrm>
          <a:prstGeom prst="rect">
            <a:avLst/>
          </a:prstGeom>
          <a:noFill/>
          <a:ln/>
        </p:spPr>
        <p:txBody>
          <a:bodyPr wrap="none" lIns="0" tIns="0" rIns="0" bIns="0" rtlCol="0" anchor="t"/>
          <a:lstStyle/>
          <a:p>
            <a:pPr marL="0" indent="0">
              <a:lnSpc>
                <a:spcPts val="2050"/>
              </a:lnSpc>
              <a:buNone/>
            </a:pPr>
            <a:r>
              <a:rPr lang="en-US" sz="1250" dirty="0">
                <a:solidFill>
                  <a:srgbClr val="CAD6DE"/>
                </a:solidFill>
                <a:latin typeface="Cabin" pitchFamily="34" charset="0"/>
                <a:ea typeface="Cabin" pitchFamily="34" charset="-122"/>
                <a:cs typeface="Cabin" pitchFamily="34" charset="-120"/>
              </a:rPr>
              <a:t>Seasonal Naive</a:t>
            </a:r>
            <a:endParaRPr lang="en-US" sz="1250" dirty="0"/>
          </a:p>
        </p:txBody>
      </p:sp>
      <p:sp>
        <p:nvSpPr>
          <p:cNvPr id="18" name="Text 16"/>
          <p:cNvSpPr/>
          <p:nvPr/>
        </p:nvSpPr>
        <p:spPr>
          <a:xfrm>
            <a:off x="5240179" y="2765584"/>
            <a:ext cx="4268748" cy="262890"/>
          </a:xfrm>
          <a:prstGeom prst="rect">
            <a:avLst/>
          </a:prstGeom>
          <a:noFill/>
          <a:ln/>
        </p:spPr>
        <p:txBody>
          <a:bodyPr wrap="none" lIns="0" tIns="0" rIns="0" bIns="0" rtlCol="0" anchor="t"/>
          <a:lstStyle/>
          <a:p>
            <a:pPr marL="0" indent="0">
              <a:lnSpc>
                <a:spcPts val="2050"/>
              </a:lnSpc>
              <a:buNone/>
            </a:pPr>
            <a:r>
              <a:rPr lang="en-US" sz="1250" b="1" dirty="0">
                <a:solidFill>
                  <a:srgbClr val="CAD6DE"/>
                </a:solidFill>
                <a:latin typeface="Cabin" pitchFamily="34" charset="0"/>
                <a:ea typeface="Cabin" pitchFamily="34" charset="-122"/>
                <a:cs typeface="Cabin" pitchFamily="34" charset="-120"/>
              </a:rPr>
              <a:t>Seasonal data</a:t>
            </a:r>
            <a:r>
              <a:rPr lang="en-US" sz="1250" dirty="0">
                <a:solidFill>
                  <a:srgbClr val="CAD6DE"/>
                </a:solidFill>
                <a:latin typeface="Cabin" pitchFamily="34" charset="0"/>
                <a:ea typeface="Cabin" pitchFamily="34" charset="-122"/>
                <a:cs typeface="Cabin" pitchFamily="34" charset="-120"/>
              </a:rPr>
              <a:t> (Repeating seasonal patterns)</a:t>
            </a:r>
            <a:endParaRPr lang="en-US" sz="1250" dirty="0"/>
          </a:p>
        </p:txBody>
      </p:sp>
      <p:sp>
        <p:nvSpPr>
          <p:cNvPr id="19" name="Text 17"/>
          <p:cNvSpPr/>
          <p:nvPr/>
        </p:nvSpPr>
        <p:spPr>
          <a:xfrm>
            <a:off x="9845159" y="2765584"/>
            <a:ext cx="4038243" cy="525780"/>
          </a:xfrm>
          <a:prstGeom prst="rect">
            <a:avLst/>
          </a:prstGeom>
          <a:noFill/>
          <a:ln/>
        </p:spPr>
        <p:txBody>
          <a:bodyPr wrap="square" lIns="0" tIns="0" rIns="0" bIns="0" rtlCol="0" anchor="t"/>
          <a:lstStyle/>
          <a:p>
            <a:pPr marL="0" indent="0">
              <a:lnSpc>
                <a:spcPts val="2050"/>
              </a:lnSpc>
              <a:buNone/>
            </a:pPr>
            <a:r>
              <a:rPr lang="en-US" sz="1250" b="1" dirty="0">
                <a:solidFill>
                  <a:srgbClr val="CAD6DE"/>
                </a:solidFill>
                <a:latin typeface="Cabin" pitchFamily="34" charset="0"/>
                <a:ea typeface="Cabin" pitchFamily="34" charset="-122"/>
                <a:cs typeface="Cabin" pitchFamily="34" charset="-120"/>
              </a:rPr>
              <a:t>Random</a:t>
            </a:r>
            <a:r>
              <a:rPr lang="en-US" sz="1250" dirty="0">
                <a:solidFill>
                  <a:srgbClr val="CAD6DE"/>
                </a:solidFill>
                <a:latin typeface="Cabin" pitchFamily="34" charset="0"/>
                <a:ea typeface="Cabin" pitchFamily="34" charset="-122"/>
                <a:cs typeface="Cabin" pitchFamily="34" charset="-120"/>
              </a:rPr>
              <a:t> (Residuals should show randomness if seasonality is captured)</a:t>
            </a:r>
            <a:endParaRPr lang="en-US" sz="1250" dirty="0"/>
          </a:p>
        </p:txBody>
      </p:sp>
      <p:sp>
        <p:nvSpPr>
          <p:cNvPr id="20" name="Shape 18"/>
          <p:cNvSpPr/>
          <p:nvPr/>
        </p:nvSpPr>
        <p:spPr>
          <a:xfrm>
            <a:off x="582692" y="3397568"/>
            <a:ext cx="13465016" cy="475298"/>
          </a:xfrm>
          <a:prstGeom prst="rect">
            <a:avLst/>
          </a:prstGeom>
          <a:solidFill>
            <a:srgbClr val="FFFFFF">
              <a:alpha val="4000"/>
            </a:srgbClr>
          </a:solidFill>
          <a:ln/>
        </p:spPr>
      </p:sp>
      <p:sp>
        <p:nvSpPr>
          <p:cNvPr id="21" name="Text 19"/>
          <p:cNvSpPr/>
          <p:nvPr/>
        </p:nvSpPr>
        <p:spPr>
          <a:xfrm>
            <a:off x="747236" y="3503771"/>
            <a:ext cx="4156710" cy="262890"/>
          </a:xfrm>
          <a:prstGeom prst="rect">
            <a:avLst/>
          </a:prstGeom>
          <a:noFill/>
          <a:ln/>
        </p:spPr>
        <p:txBody>
          <a:bodyPr wrap="none" lIns="0" tIns="0" rIns="0" bIns="0" rtlCol="0" anchor="t"/>
          <a:lstStyle/>
          <a:p>
            <a:pPr marL="0" indent="0">
              <a:lnSpc>
                <a:spcPts val="2050"/>
              </a:lnSpc>
              <a:buNone/>
            </a:pPr>
            <a:r>
              <a:rPr lang="en-US" sz="1250" dirty="0">
                <a:solidFill>
                  <a:srgbClr val="CAD6DE"/>
                </a:solidFill>
                <a:latin typeface="Cabin" pitchFamily="34" charset="0"/>
                <a:ea typeface="Cabin" pitchFamily="34" charset="-122"/>
                <a:cs typeface="Cabin" pitchFamily="34" charset="-120"/>
              </a:rPr>
              <a:t>Random Walk</a:t>
            </a:r>
            <a:endParaRPr lang="en-US" sz="1250" dirty="0"/>
          </a:p>
        </p:txBody>
      </p:sp>
      <p:sp>
        <p:nvSpPr>
          <p:cNvPr id="22" name="Text 20"/>
          <p:cNvSpPr/>
          <p:nvPr/>
        </p:nvSpPr>
        <p:spPr>
          <a:xfrm>
            <a:off x="5240179" y="3503771"/>
            <a:ext cx="4268748" cy="262890"/>
          </a:xfrm>
          <a:prstGeom prst="rect">
            <a:avLst/>
          </a:prstGeom>
          <a:noFill/>
          <a:ln/>
        </p:spPr>
        <p:txBody>
          <a:bodyPr wrap="none" lIns="0" tIns="0" rIns="0" bIns="0" rtlCol="0" anchor="t"/>
          <a:lstStyle/>
          <a:p>
            <a:pPr marL="0" indent="0">
              <a:lnSpc>
                <a:spcPts val="2050"/>
              </a:lnSpc>
              <a:buNone/>
            </a:pPr>
            <a:r>
              <a:rPr lang="en-US" sz="1250" b="1" dirty="0">
                <a:solidFill>
                  <a:srgbClr val="CAD6DE"/>
                </a:solidFill>
                <a:latin typeface="Cabin" pitchFamily="34" charset="0"/>
                <a:ea typeface="Cabin" pitchFamily="34" charset="-122"/>
                <a:cs typeface="Cabin" pitchFamily="34" charset="-120"/>
              </a:rPr>
              <a:t>Persistent trends</a:t>
            </a:r>
            <a:r>
              <a:rPr lang="en-US" sz="1250" dirty="0">
                <a:solidFill>
                  <a:srgbClr val="CAD6DE"/>
                </a:solidFill>
                <a:latin typeface="Cabin" pitchFamily="34" charset="0"/>
                <a:ea typeface="Cabin" pitchFamily="34" charset="-122"/>
                <a:cs typeface="Cabin" pitchFamily="34" charset="-120"/>
              </a:rPr>
              <a:t> (Data with a drift or trend)</a:t>
            </a:r>
            <a:endParaRPr lang="en-US" sz="1250" dirty="0"/>
          </a:p>
        </p:txBody>
      </p:sp>
      <p:sp>
        <p:nvSpPr>
          <p:cNvPr id="23" name="Text 21"/>
          <p:cNvSpPr/>
          <p:nvPr/>
        </p:nvSpPr>
        <p:spPr>
          <a:xfrm>
            <a:off x="9845159" y="3503771"/>
            <a:ext cx="4038243" cy="262890"/>
          </a:xfrm>
          <a:prstGeom prst="rect">
            <a:avLst/>
          </a:prstGeom>
          <a:noFill/>
          <a:ln/>
        </p:spPr>
        <p:txBody>
          <a:bodyPr wrap="none" lIns="0" tIns="0" rIns="0" bIns="0" rtlCol="0" anchor="t"/>
          <a:lstStyle/>
          <a:p>
            <a:pPr marL="0" indent="0">
              <a:lnSpc>
                <a:spcPts val="2050"/>
              </a:lnSpc>
              <a:buNone/>
            </a:pPr>
            <a:r>
              <a:rPr lang="en-US" sz="1250" dirty="0">
                <a:solidFill>
                  <a:srgbClr val="CAD6DE"/>
                </a:solidFill>
                <a:latin typeface="Cabin" pitchFamily="34" charset="0"/>
                <a:ea typeface="Cabin" pitchFamily="34" charset="-122"/>
                <a:cs typeface="Cabin" pitchFamily="34" charset="-120"/>
              </a:rPr>
              <a:t>(Residuals should be random when trend is well modeled)</a:t>
            </a:r>
            <a:endParaRPr lang="en-US" sz="1250" dirty="0"/>
          </a:p>
        </p:txBody>
      </p:sp>
      <p:sp>
        <p:nvSpPr>
          <p:cNvPr id="24" name="Shape 22"/>
          <p:cNvSpPr/>
          <p:nvPr/>
        </p:nvSpPr>
        <p:spPr>
          <a:xfrm>
            <a:off x="582692" y="3872865"/>
            <a:ext cx="13465016" cy="475298"/>
          </a:xfrm>
          <a:prstGeom prst="rect">
            <a:avLst/>
          </a:prstGeom>
          <a:solidFill>
            <a:srgbClr val="000000">
              <a:alpha val="4000"/>
            </a:srgbClr>
          </a:solidFill>
          <a:ln/>
        </p:spPr>
      </p:sp>
      <p:sp>
        <p:nvSpPr>
          <p:cNvPr id="25" name="Text 23"/>
          <p:cNvSpPr/>
          <p:nvPr/>
        </p:nvSpPr>
        <p:spPr>
          <a:xfrm>
            <a:off x="747236" y="3979069"/>
            <a:ext cx="4156710" cy="262890"/>
          </a:xfrm>
          <a:prstGeom prst="rect">
            <a:avLst/>
          </a:prstGeom>
          <a:noFill/>
          <a:ln/>
        </p:spPr>
        <p:txBody>
          <a:bodyPr wrap="none" lIns="0" tIns="0" rIns="0" bIns="0" rtlCol="0" anchor="t"/>
          <a:lstStyle/>
          <a:p>
            <a:pPr marL="0" indent="0">
              <a:lnSpc>
                <a:spcPts val="2050"/>
              </a:lnSpc>
              <a:buNone/>
            </a:pPr>
            <a:r>
              <a:rPr lang="en-US" sz="1250" dirty="0">
                <a:solidFill>
                  <a:srgbClr val="CAD6DE"/>
                </a:solidFill>
                <a:latin typeface="Cabin" pitchFamily="34" charset="0"/>
                <a:ea typeface="Cabin" pitchFamily="34" charset="-122"/>
                <a:cs typeface="Cabin" pitchFamily="34" charset="-120"/>
              </a:rPr>
              <a:t>Simple Exponential Smoothing (SES)</a:t>
            </a:r>
            <a:endParaRPr lang="en-US" sz="1250" dirty="0"/>
          </a:p>
        </p:txBody>
      </p:sp>
      <p:sp>
        <p:nvSpPr>
          <p:cNvPr id="26" name="Text 24"/>
          <p:cNvSpPr/>
          <p:nvPr/>
        </p:nvSpPr>
        <p:spPr>
          <a:xfrm>
            <a:off x="5240179" y="3979069"/>
            <a:ext cx="4268748" cy="262890"/>
          </a:xfrm>
          <a:prstGeom prst="rect">
            <a:avLst/>
          </a:prstGeom>
          <a:noFill/>
          <a:ln/>
        </p:spPr>
        <p:txBody>
          <a:bodyPr wrap="none" lIns="0" tIns="0" rIns="0" bIns="0" rtlCol="0" anchor="t"/>
          <a:lstStyle/>
          <a:p>
            <a:pPr marL="0" indent="0">
              <a:lnSpc>
                <a:spcPts val="2050"/>
              </a:lnSpc>
              <a:buNone/>
            </a:pPr>
            <a:r>
              <a:rPr lang="en-US" sz="1250" b="1" dirty="0">
                <a:solidFill>
                  <a:srgbClr val="CAD6DE"/>
                </a:solidFill>
                <a:latin typeface="Cabin" pitchFamily="34" charset="0"/>
                <a:ea typeface="Cabin" pitchFamily="34" charset="-122"/>
                <a:cs typeface="Cabin" pitchFamily="34" charset="-120"/>
              </a:rPr>
              <a:t>Level data</a:t>
            </a:r>
            <a:r>
              <a:rPr lang="en-US" sz="1250" dirty="0">
                <a:solidFill>
                  <a:srgbClr val="CAD6DE"/>
                </a:solidFill>
                <a:latin typeface="Cabin" pitchFamily="34" charset="0"/>
                <a:ea typeface="Cabin" pitchFamily="34" charset="-122"/>
                <a:cs typeface="Cabin" pitchFamily="34" charset="-120"/>
              </a:rPr>
              <a:t> (No trend or seasonality)</a:t>
            </a:r>
            <a:endParaRPr lang="en-US" sz="1250" dirty="0"/>
          </a:p>
        </p:txBody>
      </p:sp>
      <p:sp>
        <p:nvSpPr>
          <p:cNvPr id="27" name="Text 25"/>
          <p:cNvSpPr/>
          <p:nvPr/>
        </p:nvSpPr>
        <p:spPr>
          <a:xfrm>
            <a:off x="9845159" y="3979069"/>
            <a:ext cx="4038243" cy="262890"/>
          </a:xfrm>
          <a:prstGeom prst="rect">
            <a:avLst/>
          </a:prstGeom>
          <a:noFill/>
          <a:ln/>
        </p:spPr>
        <p:txBody>
          <a:bodyPr wrap="none" lIns="0" tIns="0" rIns="0" bIns="0" rtlCol="0" anchor="t"/>
          <a:lstStyle/>
          <a:p>
            <a:pPr marL="0" indent="0">
              <a:lnSpc>
                <a:spcPts val="2050"/>
              </a:lnSpc>
              <a:buNone/>
            </a:pPr>
            <a:r>
              <a:rPr lang="en-US" sz="1250" b="1" dirty="0">
                <a:solidFill>
                  <a:srgbClr val="CAD6DE"/>
                </a:solidFill>
                <a:latin typeface="Cabin" pitchFamily="34" charset="0"/>
                <a:ea typeface="Cabin" pitchFamily="34" charset="-122"/>
                <a:cs typeface="Cabin" pitchFamily="34" charset="-120"/>
              </a:rPr>
              <a:t>White noise</a:t>
            </a:r>
            <a:r>
              <a:rPr lang="en-US" sz="1250" dirty="0">
                <a:solidFill>
                  <a:srgbClr val="CAD6DE"/>
                </a:solidFill>
                <a:latin typeface="Cabin" pitchFamily="34" charset="0"/>
                <a:ea typeface="Cabin" pitchFamily="34" charset="-122"/>
                <a:cs typeface="Cabin" pitchFamily="34" charset="-120"/>
              </a:rPr>
              <a:t> (Residuals should resemble random noise)</a:t>
            </a:r>
            <a:endParaRPr lang="en-US" sz="1250" dirty="0"/>
          </a:p>
        </p:txBody>
      </p:sp>
      <p:sp>
        <p:nvSpPr>
          <p:cNvPr id="28" name="Shape 26"/>
          <p:cNvSpPr/>
          <p:nvPr/>
        </p:nvSpPr>
        <p:spPr>
          <a:xfrm>
            <a:off x="582692" y="4348162"/>
            <a:ext cx="13465016" cy="475298"/>
          </a:xfrm>
          <a:prstGeom prst="rect">
            <a:avLst/>
          </a:prstGeom>
          <a:solidFill>
            <a:srgbClr val="FFFFFF">
              <a:alpha val="4000"/>
            </a:srgbClr>
          </a:solidFill>
          <a:ln/>
        </p:spPr>
      </p:sp>
      <p:sp>
        <p:nvSpPr>
          <p:cNvPr id="29" name="Text 27"/>
          <p:cNvSpPr/>
          <p:nvPr/>
        </p:nvSpPr>
        <p:spPr>
          <a:xfrm>
            <a:off x="747236" y="4454366"/>
            <a:ext cx="4156710" cy="262890"/>
          </a:xfrm>
          <a:prstGeom prst="rect">
            <a:avLst/>
          </a:prstGeom>
          <a:noFill/>
          <a:ln/>
        </p:spPr>
        <p:txBody>
          <a:bodyPr wrap="none" lIns="0" tIns="0" rIns="0" bIns="0" rtlCol="0" anchor="t"/>
          <a:lstStyle/>
          <a:p>
            <a:pPr marL="0" indent="0">
              <a:lnSpc>
                <a:spcPts val="2050"/>
              </a:lnSpc>
              <a:buNone/>
            </a:pPr>
            <a:r>
              <a:rPr lang="en-US" sz="1250" dirty="0">
                <a:solidFill>
                  <a:srgbClr val="CAD6DE"/>
                </a:solidFill>
                <a:latin typeface="Cabin" pitchFamily="34" charset="0"/>
                <a:ea typeface="Cabin" pitchFamily="34" charset="-122"/>
                <a:cs typeface="Cabin" pitchFamily="34" charset="-120"/>
              </a:rPr>
              <a:t>Exponential Smoothing State Space Model (ETS)</a:t>
            </a:r>
            <a:endParaRPr lang="en-US" sz="1250" dirty="0"/>
          </a:p>
        </p:txBody>
      </p:sp>
      <p:sp>
        <p:nvSpPr>
          <p:cNvPr id="30" name="Text 28"/>
          <p:cNvSpPr/>
          <p:nvPr/>
        </p:nvSpPr>
        <p:spPr>
          <a:xfrm>
            <a:off x="5240179" y="4454366"/>
            <a:ext cx="4268748" cy="262890"/>
          </a:xfrm>
          <a:prstGeom prst="rect">
            <a:avLst/>
          </a:prstGeom>
          <a:noFill/>
          <a:ln/>
        </p:spPr>
        <p:txBody>
          <a:bodyPr wrap="none" lIns="0" tIns="0" rIns="0" bIns="0" rtlCol="0" anchor="t"/>
          <a:lstStyle/>
          <a:p>
            <a:pPr marL="0" indent="0">
              <a:lnSpc>
                <a:spcPts val="2050"/>
              </a:lnSpc>
              <a:buNone/>
            </a:pPr>
            <a:r>
              <a:rPr lang="en-US" sz="1250" b="1" dirty="0">
                <a:solidFill>
                  <a:srgbClr val="CAD6DE"/>
                </a:solidFill>
                <a:latin typeface="Cabin" pitchFamily="34" charset="0"/>
                <a:ea typeface="Cabin" pitchFamily="34" charset="-122"/>
                <a:cs typeface="Cabin" pitchFamily="34" charset="-120"/>
              </a:rPr>
              <a:t>Level, Trend, and Seasonality</a:t>
            </a:r>
            <a:r>
              <a:rPr lang="en-US" sz="1250" dirty="0">
                <a:solidFill>
                  <a:srgbClr val="CAD6DE"/>
                </a:solidFill>
                <a:latin typeface="Cabin" pitchFamily="34" charset="0"/>
                <a:ea typeface="Cabin" pitchFamily="34" charset="-122"/>
                <a:cs typeface="Cabin" pitchFamily="34" charset="-120"/>
              </a:rPr>
              <a:t> (Captures all components)</a:t>
            </a:r>
            <a:endParaRPr lang="en-US" sz="1250" dirty="0"/>
          </a:p>
        </p:txBody>
      </p:sp>
      <p:sp>
        <p:nvSpPr>
          <p:cNvPr id="31" name="Text 29"/>
          <p:cNvSpPr/>
          <p:nvPr/>
        </p:nvSpPr>
        <p:spPr>
          <a:xfrm>
            <a:off x="9845159" y="4454366"/>
            <a:ext cx="4038243" cy="262890"/>
          </a:xfrm>
          <a:prstGeom prst="rect">
            <a:avLst/>
          </a:prstGeom>
          <a:noFill/>
          <a:ln/>
        </p:spPr>
        <p:txBody>
          <a:bodyPr wrap="none" lIns="0" tIns="0" rIns="0" bIns="0" rtlCol="0" anchor="t"/>
          <a:lstStyle/>
          <a:p>
            <a:pPr marL="0" indent="0">
              <a:lnSpc>
                <a:spcPts val="2050"/>
              </a:lnSpc>
              <a:buNone/>
            </a:pPr>
            <a:r>
              <a:rPr lang="en-US" sz="1250" b="1" dirty="0">
                <a:solidFill>
                  <a:srgbClr val="CAD6DE"/>
                </a:solidFill>
                <a:latin typeface="Cabin" pitchFamily="34" charset="0"/>
                <a:ea typeface="Cabin" pitchFamily="34" charset="-122"/>
                <a:cs typeface="Cabin" pitchFamily="34" charset="-120"/>
              </a:rPr>
              <a:t>Random</a:t>
            </a:r>
            <a:r>
              <a:rPr lang="en-US" sz="1250" dirty="0">
                <a:solidFill>
                  <a:srgbClr val="CAD6DE"/>
                </a:solidFill>
                <a:latin typeface="Cabin" pitchFamily="34" charset="0"/>
                <a:ea typeface="Cabin" pitchFamily="34" charset="-122"/>
                <a:cs typeface="Cabin" pitchFamily="34" charset="-120"/>
              </a:rPr>
              <a:t> (Effective model fit with no autocorrelation)</a:t>
            </a:r>
            <a:endParaRPr lang="en-US" sz="1250" dirty="0"/>
          </a:p>
        </p:txBody>
      </p:sp>
      <p:sp>
        <p:nvSpPr>
          <p:cNvPr id="32" name="Shape 30"/>
          <p:cNvSpPr/>
          <p:nvPr/>
        </p:nvSpPr>
        <p:spPr>
          <a:xfrm>
            <a:off x="582692" y="4823460"/>
            <a:ext cx="13465016" cy="475298"/>
          </a:xfrm>
          <a:prstGeom prst="rect">
            <a:avLst/>
          </a:prstGeom>
          <a:solidFill>
            <a:srgbClr val="000000">
              <a:alpha val="4000"/>
            </a:srgbClr>
          </a:solidFill>
          <a:ln/>
        </p:spPr>
      </p:sp>
      <p:sp>
        <p:nvSpPr>
          <p:cNvPr id="33" name="Text 31"/>
          <p:cNvSpPr/>
          <p:nvPr/>
        </p:nvSpPr>
        <p:spPr>
          <a:xfrm>
            <a:off x="747236" y="4929664"/>
            <a:ext cx="4156710" cy="262890"/>
          </a:xfrm>
          <a:prstGeom prst="rect">
            <a:avLst/>
          </a:prstGeom>
          <a:noFill/>
          <a:ln/>
        </p:spPr>
        <p:txBody>
          <a:bodyPr wrap="none" lIns="0" tIns="0" rIns="0" bIns="0" rtlCol="0" anchor="t"/>
          <a:lstStyle/>
          <a:p>
            <a:pPr marL="0" indent="0">
              <a:lnSpc>
                <a:spcPts val="2050"/>
              </a:lnSpc>
              <a:buNone/>
            </a:pPr>
            <a:r>
              <a:rPr lang="en-US" sz="1250" dirty="0">
                <a:solidFill>
                  <a:srgbClr val="CAD6DE"/>
                </a:solidFill>
                <a:latin typeface="Cabin" pitchFamily="34" charset="0"/>
                <a:ea typeface="Cabin" pitchFamily="34" charset="-122"/>
                <a:cs typeface="Cabin" pitchFamily="34" charset="-120"/>
              </a:rPr>
              <a:t>Moving Average</a:t>
            </a:r>
            <a:endParaRPr lang="en-US" sz="1250" dirty="0"/>
          </a:p>
        </p:txBody>
      </p:sp>
      <p:sp>
        <p:nvSpPr>
          <p:cNvPr id="34" name="Text 32"/>
          <p:cNvSpPr/>
          <p:nvPr/>
        </p:nvSpPr>
        <p:spPr>
          <a:xfrm>
            <a:off x="5240179" y="4929664"/>
            <a:ext cx="4268748" cy="262890"/>
          </a:xfrm>
          <a:prstGeom prst="rect">
            <a:avLst/>
          </a:prstGeom>
          <a:noFill/>
          <a:ln/>
        </p:spPr>
        <p:txBody>
          <a:bodyPr wrap="none" lIns="0" tIns="0" rIns="0" bIns="0" rtlCol="0" anchor="t"/>
          <a:lstStyle/>
          <a:p>
            <a:pPr marL="0" indent="0">
              <a:lnSpc>
                <a:spcPts val="2050"/>
              </a:lnSpc>
              <a:buNone/>
            </a:pPr>
            <a:r>
              <a:rPr lang="en-US" sz="1250" b="1" dirty="0">
                <a:solidFill>
                  <a:srgbClr val="CAD6DE"/>
                </a:solidFill>
                <a:latin typeface="Cabin" pitchFamily="34" charset="0"/>
                <a:ea typeface="Cabin" pitchFamily="34" charset="-122"/>
                <a:cs typeface="Cabin" pitchFamily="34" charset="-120"/>
              </a:rPr>
              <a:t>Smoothing data</a:t>
            </a:r>
            <a:r>
              <a:rPr lang="en-US" sz="1250" dirty="0">
                <a:solidFill>
                  <a:srgbClr val="CAD6DE"/>
                </a:solidFill>
                <a:latin typeface="Cabin" pitchFamily="34" charset="0"/>
                <a:ea typeface="Cabin" pitchFamily="34" charset="-122"/>
                <a:cs typeface="Cabin" pitchFamily="34" charset="-120"/>
              </a:rPr>
              <a:t> (To reduce noise)</a:t>
            </a:r>
            <a:endParaRPr lang="en-US" sz="1250" dirty="0"/>
          </a:p>
        </p:txBody>
      </p:sp>
      <p:sp>
        <p:nvSpPr>
          <p:cNvPr id="35" name="Text 33"/>
          <p:cNvSpPr/>
          <p:nvPr/>
        </p:nvSpPr>
        <p:spPr>
          <a:xfrm>
            <a:off x="9845159" y="4929664"/>
            <a:ext cx="4038243" cy="262890"/>
          </a:xfrm>
          <a:prstGeom prst="rect">
            <a:avLst/>
          </a:prstGeom>
          <a:noFill/>
          <a:ln/>
        </p:spPr>
        <p:txBody>
          <a:bodyPr wrap="none" lIns="0" tIns="0" rIns="0" bIns="0" rtlCol="0" anchor="t"/>
          <a:lstStyle/>
          <a:p>
            <a:pPr marL="0" indent="0">
              <a:lnSpc>
                <a:spcPts val="2050"/>
              </a:lnSpc>
              <a:buNone/>
            </a:pPr>
            <a:r>
              <a:rPr lang="en-US" sz="1250" b="1" dirty="0">
                <a:solidFill>
                  <a:srgbClr val="CAD6DE"/>
                </a:solidFill>
                <a:latin typeface="Cabin" pitchFamily="34" charset="0"/>
                <a:ea typeface="Cabin" pitchFamily="34" charset="-122"/>
                <a:cs typeface="Cabin" pitchFamily="34" charset="-120"/>
              </a:rPr>
              <a:t>Lagging</a:t>
            </a:r>
            <a:r>
              <a:rPr lang="en-US" sz="1250" dirty="0">
                <a:solidFill>
                  <a:srgbClr val="CAD6DE"/>
                </a:solidFill>
                <a:latin typeface="Cabin" pitchFamily="34" charset="0"/>
                <a:ea typeface="Cabin" pitchFamily="34" charset="-122"/>
                <a:cs typeface="Cabin" pitchFamily="34" charset="-120"/>
              </a:rPr>
              <a:t> (Residuals often lag due to smoothing nature)</a:t>
            </a:r>
            <a:endParaRPr lang="en-US" sz="1250" dirty="0"/>
          </a:p>
        </p:txBody>
      </p:sp>
      <p:sp>
        <p:nvSpPr>
          <p:cNvPr id="36" name="Shape 34"/>
          <p:cNvSpPr/>
          <p:nvPr/>
        </p:nvSpPr>
        <p:spPr>
          <a:xfrm>
            <a:off x="582692" y="5298758"/>
            <a:ext cx="13465016" cy="475298"/>
          </a:xfrm>
          <a:prstGeom prst="rect">
            <a:avLst/>
          </a:prstGeom>
          <a:solidFill>
            <a:srgbClr val="FFFFFF">
              <a:alpha val="4000"/>
            </a:srgbClr>
          </a:solidFill>
          <a:ln/>
        </p:spPr>
      </p:sp>
      <p:sp>
        <p:nvSpPr>
          <p:cNvPr id="37" name="Text 35"/>
          <p:cNvSpPr/>
          <p:nvPr/>
        </p:nvSpPr>
        <p:spPr>
          <a:xfrm>
            <a:off x="747236" y="5404961"/>
            <a:ext cx="4156710" cy="262890"/>
          </a:xfrm>
          <a:prstGeom prst="rect">
            <a:avLst/>
          </a:prstGeom>
          <a:noFill/>
          <a:ln/>
        </p:spPr>
        <p:txBody>
          <a:bodyPr wrap="none" lIns="0" tIns="0" rIns="0" bIns="0" rtlCol="0" anchor="t"/>
          <a:lstStyle/>
          <a:p>
            <a:pPr marL="0" indent="0">
              <a:lnSpc>
                <a:spcPts val="2050"/>
              </a:lnSpc>
              <a:buNone/>
            </a:pPr>
            <a:r>
              <a:rPr lang="en-US" sz="1250" dirty="0">
                <a:solidFill>
                  <a:srgbClr val="CAD6DE"/>
                </a:solidFill>
                <a:latin typeface="Cabin" pitchFamily="34" charset="0"/>
                <a:ea typeface="Cabin" pitchFamily="34" charset="-122"/>
                <a:cs typeface="Cabin" pitchFamily="34" charset="-120"/>
              </a:rPr>
              <a:t>Holt-Winters</a:t>
            </a:r>
            <a:endParaRPr lang="en-US" sz="1250" dirty="0"/>
          </a:p>
        </p:txBody>
      </p:sp>
      <p:sp>
        <p:nvSpPr>
          <p:cNvPr id="38" name="Text 36"/>
          <p:cNvSpPr/>
          <p:nvPr/>
        </p:nvSpPr>
        <p:spPr>
          <a:xfrm>
            <a:off x="5240179" y="5404961"/>
            <a:ext cx="4268748" cy="262890"/>
          </a:xfrm>
          <a:prstGeom prst="rect">
            <a:avLst/>
          </a:prstGeom>
          <a:noFill/>
          <a:ln/>
        </p:spPr>
        <p:txBody>
          <a:bodyPr wrap="none" lIns="0" tIns="0" rIns="0" bIns="0" rtlCol="0" anchor="t"/>
          <a:lstStyle/>
          <a:p>
            <a:pPr marL="0" indent="0">
              <a:lnSpc>
                <a:spcPts val="2050"/>
              </a:lnSpc>
              <a:buNone/>
            </a:pPr>
            <a:r>
              <a:rPr lang="en-US" sz="1250" b="1" dirty="0">
                <a:solidFill>
                  <a:srgbClr val="CAD6DE"/>
                </a:solidFill>
                <a:latin typeface="Cabin" pitchFamily="34" charset="0"/>
                <a:ea typeface="Cabin" pitchFamily="34" charset="-122"/>
                <a:cs typeface="Cabin" pitchFamily="34" charset="-120"/>
              </a:rPr>
              <a:t>Trend and seasonality</a:t>
            </a:r>
            <a:r>
              <a:rPr lang="en-US" sz="1250" dirty="0">
                <a:solidFill>
                  <a:srgbClr val="CAD6DE"/>
                </a:solidFill>
                <a:latin typeface="Cabin" pitchFamily="34" charset="0"/>
                <a:ea typeface="Cabin" pitchFamily="34" charset="-122"/>
                <a:cs typeface="Cabin" pitchFamily="34" charset="-120"/>
              </a:rPr>
              <a:t> (Data with both components)</a:t>
            </a:r>
            <a:endParaRPr lang="en-US" sz="1250" dirty="0"/>
          </a:p>
        </p:txBody>
      </p:sp>
      <p:sp>
        <p:nvSpPr>
          <p:cNvPr id="39" name="Text 37"/>
          <p:cNvSpPr/>
          <p:nvPr/>
        </p:nvSpPr>
        <p:spPr>
          <a:xfrm>
            <a:off x="9845159" y="5404961"/>
            <a:ext cx="4038243" cy="262890"/>
          </a:xfrm>
          <a:prstGeom prst="rect">
            <a:avLst/>
          </a:prstGeom>
          <a:noFill/>
          <a:ln/>
        </p:spPr>
        <p:txBody>
          <a:bodyPr wrap="none" lIns="0" tIns="0" rIns="0" bIns="0" rtlCol="0" anchor="t"/>
          <a:lstStyle/>
          <a:p>
            <a:pPr marL="0" indent="0">
              <a:lnSpc>
                <a:spcPts val="2050"/>
              </a:lnSpc>
              <a:buNone/>
            </a:pPr>
            <a:r>
              <a:rPr lang="en-US" sz="1250" b="1" dirty="0">
                <a:solidFill>
                  <a:srgbClr val="CAD6DE"/>
                </a:solidFill>
                <a:latin typeface="Cabin" pitchFamily="34" charset="0"/>
                <a:ea typeface="Cabin" pitchFamily="34" charset="-122"/>
                <a:cs typeface="Cabin" pitchFamily="34" charset="-120"/>
              </a:rPr>
              <a:t>Random</a:t>
            </a:r>
            <a:r>
              <a:rPr lang="en-US" sz="1250" dirty="0">
                <a:solidFill>
                  <a:srgbClr val="CAD6DE"/>
                </a:solidFill>
                <a:latin typeface="Cabin" pitchFamily="34" charset="0"/>
                <a:ea typeface="Cabin" pitchFamily="34" charset="-122"/>
                <a:cs typeface="Cabin" pitchFamily="34" charset="-120"/>
              </a:rPr>
              <a:t> (Successful if residuals are random)</a:t>
            </a:r>
            <a:endParaRPr lang="en-US" sz="1250" dirty="0"/>
          </a:p>
        </p:txBody>
      </p:sp>
      <p:sp>
        <p:nvSpPr>
          <p:cNvPr id="40" name="Shape 38"/>
          <p:cNvSpPr/>
          <p:nvPr/>
        </p:nvSpPr>
        <p:spPr>
          <a:xfrm>
            <a:off x="582692" y="5774055"/>
            <a:ext cx="13465016" cy="738188"/>
          </a:xfrm>
          <a:prstGeom prst="rect">
            <a:avLst/>
          </a:prstGeom>
          <a:solidFill>
            <a:srgbClr val="000000">
              <a:alpha val="4000"/>
            </a:srgbClr>
          </a:solidFill>
          <a:ln/>
        </p:spPr>
      </p:sp>
      <p:sp>
        <p:nvSpPr>
          <p:cNvPr id="41" name="Text 39"/>
          <p:cNvSpPr/>
          <p:nvPr/>
        </p:nvSpPr>
        <p:spPr>
          <a:xfrm>
            <a:off x="747236" y="5880259"/>
            <a:ext cx="4156710" cy="262890"/>
          </a:xfrm>
          <a:prstGeom prst="rect">
            <a:avLst/>
          </a:prstGeom>
          <a:noFill/>
          <a:ln/>
        </p:spPr>
        <p:txBody>
          <a:bodyPr wrap="none" lIns="0" tIns="0" rIns="0" bIns="0" rtlCol="0" anchor="t"/>
          <a:lstStyle/>
          <a:p>
            <a:pPr marL="0" indent="0">
              <a:lnSpc>
                <a:spcPts val="2050"/>
              </a:lnSpc>
              <a:buNone/>
            </a:pPr>
            <a:r>
              <a:rPr lang="en-US" sz="1250" dirty="0">
                <a:solidFill>
                  <a:srgbClr val="CAD6DE"/>
                </a:solidFill>
                <a:latin typeface="Cabin" pitchFamily="34" charset="0"/>
                <a:ea typeface="Cabin" pitchFamily="34" charset="-122"/>
                <a:cs typeface="Cabin" pitchFamily="34" charset="-120"/>
              </a:rPr>
              <a:t>Decomposition</a:t>
            </a:r>
            <a:endParaRPr lang="en-US" sz="1250" dirty="0"/>
          </a:p>
        </p:txBody>
      </p:sp>
      <p:sp>
        <p:nvSpPr>
          <p:cNvPr id="42" name="Text 40"/>
          <p:cNvSpPr/>
          <p:nvPr/>
        </p:nvSpPr>
        <p:spPr>
          <a:xfrm>
            <a:off x="5240179" y="5880259"/>
            <a:ext cx="4268748" cy="525780"/>
          </a:xfrm>
          <a:prstGeom prst="rect">
            <a:avLst/>
          </a:prstGeom>
          <a:noFill/>
          <a:ln/>
        </p:spPr>
        <p:txBody>
          <a:bodyPr wrap="square" lIns="0" tIns="0" rIns="0" bIns="0" rtlCol="0" anchor="t"/>
          <a:lstStyle/>
          <a:p>
            <a:pPr marL="0" indent="0">
              <a:lnSpc>
                <a:spcPts val="2050"/>
              </a:lnSpc>
              <a:buNone/>
            </a:pPr>
            <a:r>
              <a:rPr lang="en-US" sz="1250" b="1" dirty="0">
                <a:solidFill>
                  <a:srgbClr val="CAD6DE"/>
                </a:solidFill>
                <a:latin typeface="Cabin" pitchFamily="34" charset="0"/>
                <a:ea typeface="Cabin" pitchFamily="34" charset="-122"/>
                <a:cs typeface="Cabin" pitchFamily="34" charset="-120"/>
              </a:rPr>
              <a:t>Trend, seasonal, residual components</a:t>
            </a:r>
            <a:r>
              <a:rPr lang="en-US" sz="1250" dirty="0">
                <a:solidFill>
                  <a:srgbClr val="CAD6DE"/>
                </a:solidFill>
                <a:latin typeface="Cabin" pitchFamily="34" charset="0"/>
                <a:ea typeface="Cabin" pitchFamily="34" charset="-122"/>
                <a:cs typeface="Cabin" pitchFamily="34" charset="-120"/>
              </a:rPr>
              <a:t> (Decomposes time series)</a:t>
            </a:r>
            <a:endParaRPr lang="en-US" sz="1250" dirty="0"/>
          </a:p>
        </p:txBody>
      </p:sp>
      <p:sp>
        <p:nvSpPr>
          <p:cNvPr id="43" name="Text 41"/>
          <p:cNvSpPr/>
          <p:nvPr/>
        </p:nvSpPr>
        <p:spPr>
          <a:xfrm>
            <a:off x="9845159" y="5880259"/>
            <a:ext cx="4038243" cy="525780"/>
          </a:xfrm>
          <a:prstGeom prst="rect">
            <a:avLst/>
          </a:prstGeom>
          <a:noFill/>
          <a:ln/>
        </p:spPr>
        <p:txBody>
          <a:bodyPr wrap="square" lIns="0" tIns="0" rIns="0" bIns="0" rtlCol="0" anchor="t"/>
          <a:lstStyle/>
          <a:p>
            <a:pPr marL="0" indent="0">
              <a:lnSpc>
                <a:spcPts val="2050"/>
              </a:lnSpc>
              <a:buNone/>
            </a:pPr>
            <a:r>
              <a:rPr lang="en-US" sz="1250" b="1" dirty="0">
                <a:solidFill>
                  <a:srgbClr val="CAD6DE"/>
                </a:solidFill>
                <a:latin typeface="Cabin" pitchFamily="34" charset="0"/>
                <a:ea typeface="Cabin" pitchFamily="34" charset="-122"/>
                <a:cs typeface="Cabin" pitchFamily="34" charset="-120"/>
              </a:rPr>
              <a:t>Random</a:t>
            </a:r>
            <a:r>
              <a:rPr lang="en-US" sz="1250" dirty="0">
                <a:solidFill>
                  <a:srgbClr val="CAD6DE"/>
                </a:solidFill>
                <a:latin typeface="Cabin" pitchFamily="34" charset="0"/>
                <a:ea typeface="Cabin" pitchFamily="34" charset="-122"/>
                <a:cs typeface="Cabin" pitchFamily="34" charset="-120"/>
              </a:rPr>
              <a:t> (Residuals show randomness after decomposition)</a:t>
            </a:r>
            <a:endParaRPr lang="en-US" sz="1250" dirty="0"/>
          </a:p>
        </p:txBody>
      </p:sp>
      <p:sp>
        <p:nvSpPr>
          <p:cNvPr id="44" name="Shape 42"/>
          <p:cNvSpPr/>
          <p:nvPr/>
        </p:nvSpPr>
        <p:spPr>
          <a:xfrm>
            <a:off x="582692" y="6512243"/>
            <a:ext cx="13465016" cy="738188"/>
          </a:xfrm>
          <a:prstGeom prst="rect">
            <a:avLst/>
          </a:prstGeom>
          <a:solidFill>
            <a:srgbClr val="FFFFFF">
              <a:alpha val="4000"/>
            </a:srgbClr>
          </a:solidFill>
          <a:ln/>
        </p:spPr>
      </p:sp>
      <p:sp>
        <p:nvSpPr>
          <p:cNvPr id="45" name="Text 43"/>
          <p:cNvSpPr/>
          <p:nvPr/>
        </p:nvSpPr>
        <p:spPr>
          <a:xfrm>
            <a:off x="747236" y="6618446"/>
            <a:ext cx="4156710" cy="262890"/>
          </a:xfrm>
          <a:prstGeom prst="rect">
            <a:avLst/>
          </a:prstGeom>
          <a:noFill/>
          <a:ln/>
        </p:spPr>
        <p:txBody>
          <a:bodyPr wrap="none" lIns="0" tIns="0" rIns="0" bIns="0" rtlCol="0" anchor="t"/>
          <a:lstStyle/>
          <a:p>
            <a:pPr marL="0" indent="0">
              <a:lnSpc>
                <a:spcPts val="2050"/>
              </a:lnSpc>
              <a:buNone/>
            </a:pPr>
            <a:r>
              <a:rPr lang="en-US" sz="1250" dirty="0">
                <a:solidFill>
                  <a:srgbClr val="CAD6DE"/>
                </a:solidFill>
                <a:latin typeface="Cabin" pitchFamily="34" charset="0"/>
                <a:ea typeface="Cabin" pitchFamily="34" charset="-122"/>
                <a:cs typeface="Cabin" pitchFamily="34" charset="-120"/>
              </a:rPr>
              <a:t>STL Decomposition</a:t>
            </a:r>
            <a:endParaRPr lang="en-US" sz="1250" dirty="0"/>
          </a:p>
        </p:txBody>
      </p:sp>
      <p:sp>
        <p:nvSpPr>
          <p:cNvPr id="46" name="Text 44"/>
          <p:cNvSpPr/>
          <p:nvPr/>
        </p:nvSpPr>
        <p:spPr>
          <a:xfrm>
            <a:off x="5240179" y="6618446"/>
            <a:ext cx="4268748" cy="525780"/>
          </a:xfrm>
          <a:prstGeom prst="rect">
            <a:avLst/>
          </a:prstGeom>
          <a:noFill/>
          <a:ln/>
        </p:spPr>
        <p:txBody>
          <a:bodyPr wrap="square" lIns="0" tIns="0" rIns="0" bIns="0" rtlCol="0" anchor="t"/>
          <a:lstStyle/>
          <a:p>
            <a:pPr marL="0" indent="0">
              <a:lnSpc>
                <a:spcPts val="2050"/>
              </a:lnSpc>
              <a:buNone/>
            </a:pPr>
            <a:r>
              <a:rPr lang="en-US" sz="1250" b="1" dirty="0">
                <a:solidFill>
                  <a:srgbClr val="CAD6DE"/>
                </a:solidFill>
                <a:latin typeface="Cabin" pitchFamily="34" charset="0"/>
                <a:ea typeface="Cabin" pitchFamily="34" charset="-122"/>
                <a:cs typeface="Cabin" pitchFamily="34" charset="-120"/>
              </a:rPr>
              <a:t>Non-linear seasonality</a:t>
            </a:r>
            <a:r>
              <a:rPr lang="en-US" sz="1250" dirty="0">
                <a:solidFill>
                  <a:srgbClr val="CAD6DE"/>
                </a:solidFill>
                <a:latin typeface="Cabin" pitchFamily="34" charset="0"/>
                <a:ea typeface="Cabin" pitchFamily="34" charset="-122"/>
                <a:cs typeface="Cabin" pitchFamily="34" charset="-120"/>
              </a:rPr>
              <a:t> (Handles complex trends and seasonality)</a:t>
            </a:r>
            <a:endParaRPr lang="en-US" sz="1250" dirty="0"/>
          </a:p>
        </p:txBody>
      </p:sp>
      <p:sp>
        <p:nvSpPr>
          <p:cNvPr id="47" name="Text 45"/>
          <p:cNvSpPr/>
          <p:nvPr/>
        </p:nvSpPr>
        <p:spPr>
          <a:xfrm>
            <a:off x="9845159" y="6618446"/>
            <a:ext cx="4038243" cy="525780"/>
          </a:xfrm>
          <a:prstGeom prst="rect">
            <a:avLst/>
          </a:prstGeom>
          <a:noFill/>
          <a:ln/>
        </p:spPr>
        <p:txBody>
          <a:bodyPr wrap="square" lIns="0" tIns="0" rIns="0" bIns="0" rtlCol="0" anchor="t"/>
          <a:lstStyle/>
          <a:p>
            <a:pPr marL="0" indent="0">
              <a:lnSpc>
                <a:spcPts val="2050"/>
              </a:lnSpc>
              <a:buNone/>
            </a:pPr>
            <a:r>
              <a:rPr lang="en-US" sz="1250" b="1" dirty="0">
                <a:solidFill>
                  <a:srgbClr val="CAD6DE"/>
                </a:solidFill>
                <a:latin typeface="Cabin" pitchFamily="34" charset="0"/>
                <a:ea typeface="Cabin" pitchFamily="34" charset="-122"/>
                <a:cs typeface="Cabin" pitchFamily="34" charset="-120"/>
              </a:rPr>
              <a:t>Random</a:t>
            </a:r>
            <a:r>
              <a:rPr lang="en-US" sz="1250" dirty="0">
                <a:solidFill>
                  <a:srgbClr val="CAD6DE"/>
                </a:solidFill>
                <a:latin typeface="Cabin" pitchFamily="34" charset="0"/>
                <a:ea typeface="Cabin" pitchFamily="34" charset="-122"/>
                <a:cs typeface="Cabin" pitchFamily="34" charset="-120"/>
              </a:rPr>
              <a:t> (Residuals should be random if decomposition is correct)</a:t>
            </a:r>
            <a:endParaRPr lang="en-US" sz="1250" dirty="0"/>
          </a:p>
        </p:txBody>
      </p:sp>
      <p:sp>
        <p:nvSpPr>
          <p:cNvPr id="48" name="Shape 46"/>
          <p:cNvSpPr/>
          <p:nvPr/>
        </p:nvSpPr>
        <p:spPr>
          <a:xfrm>
            <a:off x="582692" y="7250430"/>
            <a:ext cx="13465016" cy="475298"/>
          </a:xfrm>
          <a:prstGeom prst="rect">
            <a:avLst/>
          </a:prstGeom>
          <a:solidFill>
            <a:srgbClr val="000000">
              <a:alpha val="4000"/>
            </a:srgbClr>
          </a:solidFill>
          <a:ln/>
        </p:spPr>
      </p:sp>
      <p:sp>
        <p:nvSpPr>
          <p:cNvPr id="49" name="Text 47"/>
          <p:cNvSpPr/>
          <p:nvPr/>
        </p:nvSpPr>
        <p:spPr>
          <a:xfrm>
            <a:off x="747236" y="7356634"/>
            <a:ext cx="4156710" cy="262890"/>
          </a:xfrm>
          <a:prstGeom prst="rect">
            <a:avLst/>
          </a:prstGeom>
          <a:noFill/>
          <a:ln/>
        </p:spPr>
        <p:txBody>
          <a:bodyPr wrap="none" lIns="0" tIns="0" rIns="0" bIns="0" rtlCol="0" anchor="t"/>
          <a:lstStyle/>
          <a:p>
            <a:pPr marL="0" indent="0">
              <a:lnSpc>
                <a:spcPts val="2050"/>
              </a:lnSpc>
              <a:buNone/>
            </a:pPr>
            <a:r>
              <a:rPr lang="en-US" sz="1250" dirty="0">
                <a:solidFill>
                  <a:srgbClr val="CAD6DE"/>
                </a:solidFill>
                <a:latin typeface="Cabin" pitchFamily="34" charset="0"/>
                <a:ea typeface="Cabin" pitchFamily="34" charset="-122"/>
                <a:cs typeface="Cabin" pitchFamily="34" charset="-120"/>
              </a:rPr>
              <a:t>ARIMA</a:t>
            </a:r>
            <a:endParaRPr lang="en-US" sz="1250" dirty="0"/>
          </a:p>
        </p:txBody>
      </p:sp>
      <p:sp>
        <p:nvSpPr>
          <p:cNvPr id="50" name="Text 48"/>
          <p:cNvSpPr/>
          <p:nvPr/>
        </p:nvSpPr>
        <p:spPr>
          <a:xfrm>
            <a:off x="5240179" y="7356634"/>
            <a:ext cx="4268748" cy="262890"/>
          </a:xfrm>
          <a:prstGeom prst="rect">
            <a:avLst/>
          </a:prstGeom>
          <a:noFill/>
          <a:ln/>
        </p:spPr>
        <p:txBody>
          <a:bodyPr wrap="none" lIns="0" tIns="0" rIns="0" bIns="0" rtlCol="0" anchor="t"/>
          <a:lstStyle/>
          <a:p>
            <a:pPr marL="0" indent="0">
              <a:lnSpc>
                <a:spcPts val="2050"/>
              </a:lnSpc>
              <a:buNone/>
            </a:pPr>
            <a:r>
              <a:rPr lang="en-US" sz="1250" dirty="0">
                <a:solidFill>
                  <a:srgbClr val="CAD6DE"/>
                </a:solidFill>
                <a:latin typeface="Cabin" pitchFamily="34" charset="0"/>
                <a:ea typeface="Cabin" pitchFamily="34" charset="-122"/>
                <a:cs typeface="Cabin" pitchFamily="34" charset="-120"/>
              </a:rPr>
              <a:t>Complex time series</a:t>
            </a:r>
            <a:endParaRPr lang="en-US" sz="1250" dirty="0"/>
          </a:p>
        </p:txBody>
      </p:sp>
      <p:sp>
        <p:nvSpPr>
          <p:cNvPr id="51" name="Text 49"/>
          <p:cNvSpPr/>
          <p:nvPr/>
        </p:nvSpPr>
        <p:spPr>
          <a:xfrm>
            <a:off x="9845159" y="7356634"/>
            <a:ext cx="4038243" cy="262890"/>
          </a:xfrm>
          <a:prstGeom prst="rect">
            <a:avLst/>
          </a:prstGeom>
          <a:noFill/>
          <a:ln/>
        </p:spPr>
        <p:txBody>
          <a:bodyPr wrap="none" lIns="0" tIns="0" rIns="0" bIns="0" rtlCol="0" anchor="t"/>
          <a:lstStyle/>
          <a:p>
            <a:pPr marL="0" indent="0">
              <a:lnSpc>
                <a:spcPts val="2050"/>
              </a:lnSpc>
              <a:buNone/>
            </a:pPr>
            <a:r>
              <a:rPr lang="en-US" sz="1250" dirty="0">
                <a:solidFill>
                  <a:srgbClr val="CAD6DE"/>
                </a:solidFill>
                <a:latin typeface="Cabin" pitchFamily="34" charset="0"/>
                <a:ea typeface="Cabin" pitchFamily="34" charset="-122"/>
                <a:cs typeface="Cabin" pitchFamily="34" charset="-120"/>
              </a:rPr>
              <a:t>White noise, no autocorrelation</a:t>
            </a:r>
            <a:endParaRPr lang="en-US" sz="12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0672"/>
          </a:xfrm>
          <a:prstGeom prst="rect">
            <a:avLst/>
          </a:prstGeom>
        </p:spPr>
      </p:pic>
      <p:sp>
        <p:nvSpPr>
          <p:cNvPr id="3" name="Text 0"/>
          <p:cNvSpPr/>
          <p:nvPr/>
        </p:nvSpPr>
        <p:spPr>
          <a:xfrm>
            <a:off x="641390" y="503873"/>
            <a:ext cx="7861221" cy="1077992"/>
          </a:xfrm>
          <a:prstGeom prst="rect">
            <a:avLst/>
          </a:prstGeom>
          <a:noFill/>
          <a:ln/>
        </p:spPr>
        <p:txBody>
          <a:bodyPr wrap="square" lIns="0" tIns="0" rIns="0" bIns="0" rtlCol="0" anchor="t"/>
          <a:lstStyle/>
          <a:p>
            <a:pPr marL="0" indent="0">
              <a:lnSpc>
                <a:spcPts val="4200"/>
              </a:lnSpc>
              <a:buNone/>
            </a:pPr>
            <a:r>
              <a:rPr lang="en-US" sz="3350" dirty="0">
                <a:solidFill>
                  <a:srgbClr val="FFFFFF"/>
                </a:solidFill>
                <a:latin typeface="Unbounded" pitchFamily="34" charset="0"/>
                <a:ea typeface="Unbounded" pitchFamily="34" charset="-122"/>
                <a:cs typeface="Unbounded" pitchFamily="34" charset="-120"/>
              </a:rPr>
              <a:t>Model Comparison and Decision</a:t>
            </a:r>
            <a:endParaRPr lang="en-US" sz="3350" dirty="0"/>
          </a:p>
        </p:txBody>
      </p:sp>
      <p:sp>
        <p:nvSpPr>
          <p:cNvPr id="4" name="Text 1"/>
          <p:cNvSpPr/>
          <p:nvPr/>
        </p:nvSpPr>
        <p:spPr>
          <a:xfrm>
            <a:off x="641390" y="1856661"/>
            <a:ext cx="7861221" cy="1465659"/>
          </a:xfrm>
          <a:prstGeom prst="rect">
            <a:avLst/>
          </a:prstGeom>
          <a:noFill/>
          <a:ln/>
        </p:spPr>
        <p:txBody>
          <a:bodyPr wrap="square" lIns="0" tIns="0" rIns="0" bIns="0" rtlCol="0" anchor="t"/>
          <a:lstStyle/>
          <a:p>
            <a:pPr marL="0" indent="0">
              <a:lnSpc>
                <a:spcPts val="2300"/>
              </a:lnSpc>
              <a:buNone/>
            </a:pPr>
            <a:r>
              <a:rPr lang="en-US" sz="1400" dirty="0">
                <a:solidFill>
                  <a:srgbClr val="CAD6DE"/>
                </a:solidFill>
                <a:latin typeface="Cabin" pitchFamily="34" charset="0"/>
                <a:ea typeface="Cabin" pitchFamily="34" charset="-122"/>
                <a:cs typeface="Cabin" pitchFamily="34" charset="-120"/>
              </a:rPr>
              <a:t>After comparing various forecasting models based on MAE, RMSE, and MASE, the ARIMA model emerged as the best performer. It demonstrated the lowest RMSE (27.07818) and MAE (21.91507), indicating minimal errors and high accuracy. The ACF1 value (-0.0078) close to zero suggests random, non-autocorrelated residuals, further validating the model's effectiveness in capturing the underlying patterns in fertility and mortality rate data.</a:t>
            </a:r>
            <a:endParaRPr lang="en-US" sz="1400" dirty="0"/>
          </a:p>
        </p:txBody>
      </p:sp>
      <p:sp>
        <p:nvSpPr>
          <p:cNvPr id="5" name="Shape 2"/>
          <p:cNvSpPr/>
          <p:nvPr/>
        </p:nvSpPr>
        <p:spPr>
          <a:xfrm>
            <a:off x="641390" y="3734514"/>
            <a:ext cx="412313" cy="412313"/>
          </a:xfrm>
          <a:prstGeom prst="roundRect">
            <a:avLst>
              <a:gd name="adj" fmla="val 6667"/>
            </a:avLst>
          </a:prstGeom>
          <a:solidFill>
            <a:srgbClr val="304755"/>
          </a:solidFill>
          <a:ln/>
        </p:spPr>
      </p:sp>
      <p:sp>
        <p:nvSpPr>
          <p:cNvPr id="6" name="Text 3"/>
          <p:cNvSpPr/>
          <p:nvPr/>
        </p:nvSpPr>
        <p:spPr>
          <a:xfrm>
            <a:off x="786527" y="3811310"/>
            <a:ext cx="121920" cy="258723"/>
          </a:xfrm>
          <a:prstGeom prst="rect">
            <a:avLst/>
          </a:prstGeom>
          <a:noFill/>
          <a:ln/>
        </p:spPr>
        <p:txBody>
          <a:bodyPr wrap="none" lIns="0" tIns="0" rIns="0" bIns="0" rtlCol="0" anchor="t"/>
          <a:lstStyle/>
          <a:p>
            <a:pPr marL="0" indent="0" algn="ctr">
              <a:lnSpc>
                <a:spcPts val="2000"/>
              </a:lnSpc>
              <a:buNone/>
            </a:pPr>
            <a:r>
              <a:rPr lang="en-US" sz="2000" dirty="0">
                <a:solidFill>
                  <a:srgbClr val="CAD6DE"/>
                </a:solidFill>
                <a:latin typeface="Unbounded" pitchFamily="34" charset="0"/>
                <a:ea typeface="Unbounded" pitchFamily="34" charset="-122"/>
                <a:cs typeface="Unbounded" pitchFamily="34" charset="-120"/>
              </a:rPr>
              <a:t>1</a:t>
            </a:r>
            <a:endParaRPr lang="en-US" sz="2000" dirty="0"/>
          </a:p>
        </p:txBody>
      </p:sp>
      <p:sp>
        <p:nvSpPr>
          <p:cNvPr id="7" name="Text 4"/>
          <p:cNvSpPr/>
          <p:nvPr/>
        </p:nvSpPr>
        <p:spPr>
          <a:xfrm>
            <a:off x="1236940" y="3734514"/>
            <a:ext cx="2155984" cy="269438"/>
          </a:xfrm>
          <a:prstGeom prst="rect">
            <a:avLst/>
          </a:prstGeom>
          <a:noFill/>
          <a:ln/>
        </p:spPr>
        <p:txBody>
          <a:bodyPr wrap="none" lIns="0" tIns="0" rIns="0" bIns="0" rtlCol="0" anchor="t"/>
          <a:lstStyle/>
          <a:p>
            <a:pPr marL="0" indent="0">
              <a:lnSpc>
                <a:spcPts val="2100"/>
              </a:lnSpc>
              <a:buNone/>
            </a:pPr>
            <a:r>
              <a:rPr lang="en-US" sz="1650" dirty="0">
                <a:solidFill>
                  <a:srgbClr val="CAD6DE"/>
                </a:solidFill>
                <a:latin typeface="Unbounded" pitchFamily="34" charset="0"/>
                <a:ea typeface="Unbounded" pitchFamily="34" charset="-122"/>
                <a:cs typeface="Unbounded" pitchFamily="34" charset="-120"/>
              </a:rPr>
              <a:t>Data Input</a:t>
            </a:r>
            <a:endParaRPr lang="en-US" sz="1650" dirty="0"/>
          </a:p>
        </p:txBody>
      </p:sp>
      <p:sp>
        <p:nvSpPr>
          <p:cNvPr id="8" name="Text 5"/>
          <p:cNvSpPr/>
          <p:nvPr/>
        </p:nvSpPr>
        <p:spPr>
          <a:xfrm>
            <a:off x="1236940" y="4113847"/>
            <a:ext cx="3243501" cy="293132"/>
          </a:xfrm>
          <a:prstGeom prst="rect">
            <a:avLst/>
          </a:prstGeom>
          <a:noFill/>
          <a:ln/>
        </p:spPr>
        <p:txBody>
          <a:bodyPr wrap="none" lIns="0" tIns="0" rIns="0" bIns="0" rtlCol="0" anchor="t"/>
          <a:lstStyle/>
          <a:p>
            <a:pPr marL="0" indent="0">
              <a:lnSpc>
                <a:spcPts val="2300"/>
              </a:lnSpc>
              <a:buNone/>
            </a:pPr>
            <a:r>
              <a:rPr lang="en-US" sz="1400" dirty="0">
                <a:solidFill>
                  <a:srgbClr val="CAD6DE"/>
                </a:solidFill>
                <a:latin typeface="Cabin" pitchFamily="34" charset="0"/>
                <a:ea typeface="Cabin" pitchFamily="34" charset="-122"/>
                <a:cs typeface="Cabin" pitchFamily="34" charset="-120"/>
              </a:rPr>
              <a:t>CDC Natality Dashboard data</a:t>
            </a:r>
            <a:endParaRPr lang="en-US" sz="1400" dirty="0"/>
          </a:p>
        </p:txBody>
      </p:sp>
      <p:sp>
        <p:nvSpPr>
          <p:cNvPr id="9" name="Shape 6"/>
          <p:cNvSpPr/>
          <p:nvPr/>
        </p:nvSpPr>
        <p:spPr>
          <a:xfrm>
            <a:off x="4663678" y="3734514"/>
            <a:ext cx="412313" cy="412313"/>
          </a:xfrm>
          <a:prstGeom prst="roundRect">
            <a:avLst>
              <a:gd name="adj" fmla="val 6667"/>
            </a:avLst>
          </a:prstGeom>
          <a:solidFill>
            <a:srgbClr val="304755"/>
          </a:solidFill>
          <a:ln/>
        </p:spPr>
      </p:sp>
      <p:sp>
        <p:nvSpPr>
          <p:cNvPr id="10" name="Text 7"/>
          <p:cNvSpPr/>
          <p:nvPr/>
        </p:nvSpPr>
        <p:spPr>
          <a:xfrm>
            <a:off x="4767739" y="3811310"/>
            <a:ext cx="204073" cy="258723"/>
          </a:xfrm>
          <a:prstGeom prst="rect">
            <a:avLst/>
          </a:prstGeom>
          <a:noFill/>
          <a:ln/>
        </p:spPr>
        <p:txBody>
          <a:bodyPr wrap="none" lIns="0" tIns="0" rIns="0" bIns="0" rtlCol="0" anchor="t"/>
          <a:lstStyle/>
          <a:p>
            <a:pPr marL="0" indent="0" algn="ctr">
              <a:lnSpc>
                <a:spcPts val="2000"/>
              </a:lnSpc>
              <a:buNone/>
            </a:pPr>
            <a:r>
              <a:rPr lang="en-US" sz="2000" dirty="0">
                <a:solidFill>
                  <a:srgbClr val="CAD6DE"/>
                </a:solidFill>
                <a:latin typeface="Unbounded" pitchFamily="34" charset="0"/>
                <a:ea typeface="Unbounded" pitchFamily="34" charset="-122"/>
                <a:cs typeface="Unbounded" pitchFamily="34" charset="-120"/>
              </a:rPr>
              <a:t>2</a:t>
            </a:r>
            <a:endParaRPr lang="en-US" sz="2000" dirty="0"/>
          </a:p>
        </p:txBody>
      </p:sp>
      <p:sp>
        <p:nvSpPr>
          <p:cNvPr id="11" name="Text 8"/>
          <p:cNvSpPr/>
          <p:nvPr/>
        </p:nvSpPr>
        <p:spPr>
          <a:xfrm>
            <a:off x="5259229" y="3734514"/>
            <a:ext cx="2443877" cy="269438"/>
          </a:xfrm>
          <a:prstGeom prst="rect">
            <a:avLst/>
          </a:prstGeom>
          <a:noFill/>
          <a:ln/>
        </p:spPr>
        <p:txBody>
          <a:bodyPr wrap="none" lIns="0" tIns="0" rIns="0" bIns="0" rtlCol="0" anchor="t"/>
          <a:lstStyle/>
          <a:p>
            <a:pPr marL="0" indent="0">
              <a:lnSpc>
                <a:spcPts val="2100"/>
              </a:lnSpc>
              <a:buNone/>
            </a:pPr>
            <a:r>
              <a:rPr lang="en-US" sz="1650" dirty="0">
                <a:solidFill>
                  <a:srgbClr val="CAD6DE"/>
                </a:solidFill>
                <a:latin typeface="Unbounded" pitchFamily="34" charset="0"/>
                <a:ea typeface="Unbounded" pitchFamily="34" charset="-122"/>
                <a:cs typeface="Unbounded" pitchFamily="34" charset="-120"/>
              </a:rPr>
              <a:t>Model Comparison</a:t>
            </a:r>
            <a:endParaRPr lang="en-US" sz="1650" dirty="0"/>
          </a:p>
        </p:txBody>
      </p:sp>
      <p:sp>
        <p:nvSpPr>
          <p:cNvPr id="12" name="Text 9"/>
          <p:cNvSpPr/>
          <p:nvPr/>
        </p:nvSpPr>
        <p:spPr>
          <a:xfrm>
            <a:off x="5259229" y="4113847"/>
            <a:ext cx="3243501" cy="293132"/>
          </a:xfrm>
          <a:prstGeom prst="rect">
            <a:avLst/>
          </a:prstGeom>
          <a:noFill/>
          <a:ln/>
        </p:spPr>
        <p:txBody>
          <a:bodyPr wrap="none" lIns="0" tIns="0" rIns="0" bIns="0" rtlCol="0" anchor="t"/>
          <a:lstStyle/>
          <a:p>
            <a:pPr marL="0" indent="0">
              <a:lnSpc>
                <a:spcPts val="2300"/>
              </a:lnSpc>
              <a:buNone/>
            </a:pPr>
            <a:r>
              <a:rPr lang="en-US" sz="1400" dirty="0">
                <a:solidFill>
                  <a:srgbClr val="CAD6DE"/>
                </a:solidFill>
                <a:latin typeface="Cabin" pitchFamily="34" charset="0"/>
                <a:ea typeface="Cabin" pitchFamily="34" charset="-122"/>
                <a:cs typeface="Cabin" pitchFamily="34" charset="-120"/>
              </a:rPr>
              <a:t>Evaluate MAE, RMSE, MASE</a:t>
            </a:r>
            <a:endParaRPr lang="en-US" sz="1400" dirty="0"/>
          </a:p>
        </p:txBody>
      </p:sp>
      <p:sp>
        <p:nvSpPr>
          <p:cNvPr id="13" name="Shape 10"/>
          <p:cNvSpPr/>
          <p:nvPr/>
        </p:nvSpPr>
        <p:spPr>
          <a:xfrm>
            <a:off x="641390" y="4796314"/>
            <a:ext cx="412313" cy="412313"/>
          </a:xfrm>
          <a:prstGeom prst="roundRect">
            <a:avLst>
              <a:gd name="adj" fmla="val 6667"/>
            </a:avLst>
          </a:prstGeom>
          <a:solidFill>
            <a:srgbClr val="304755"/>
          </a:solidFill>
          <a:ln/>
        </p:spPr>
      </p:sp>
      <p:sp>
        <p:nvSpPr>
          <p:cNvPr id="14" name="Text 11"/>
          <p:cNvSpPr/>
          <p:nvPr/>
        </p:nvSpPr>
        <p:spPr>
          <a:xfrm>
            <a:off x="743545" y="4873109"/>
            <a:ext cx="208002" cy="258723"/>
          </a:xfrm>
          <a:prstGeom prst="rect">
            <a:avLst/>
          </a:prstGeom>
          <a:noFill/>
          <a:ln/>
        </p:spPr>
        <p:txBody>
          <a:bodyPr wrap="none" lIns="0" tIns="0" rIns="0" bIns="0" rtlCol="0" anchor="t"/>
          <a:lstStyle/>
          <a:p>
            <a:pPr marL="0" indent="0" algn="ctr">
              <a:lnSpc>
                <a:spcPts val="2000"/>
              </a:lnSpc>
              <a:buNone/>
            </a:pPr>
            <a:r>
              <a:rPr lang="en-US" sz="2000" dirty="0">
                <a:solidFill>
                  <a:srgbClr val="CAD6DE"/>
                </a:solidFill>
                <a:latin typeface="Unbounded" pitchFamily="34" charset="0"/>
                <a:ea typeface="Unbounded" pitchFamily="34" charset="-122"/>
                <a:cs typeface="Unbounded" pitchFamily="34" charset="-120"/>
              </a:rPr>
              <a:t>3</a:t>
            </a:r>
            <a:endParaRPr lang="en-US" sz="2000" dirty="0"/>
          </a:p>
        </p:txBody>
      </p:sp>
      <p:sp>
        <p:nvSpPr>
          <p:cNvPr id="15" name="Text 12"/>
          <p:cNvSpPr/>
          <p:nvPr/>
        </p:nvSpPr>
        <p:spPr>
          <a:xfrm>
            <a:off x="1236940" y="4796314"/>
            <a:ext cx="2155984" cy="269438"/>
          </a:xfrm>
          <a:prstGeom prst="rect">
            <a:avLst/>
          </a:prstGeom>
          <a:noFill/>
          <a:ln/>
        </p:spPr>
        <p:txBody>
          <a:bodyPr wrap="none" lIns="0" tIns="0" rIns="0" bIns="0" rtlCol="0" anchor="t"/>
          <a:lstStyle/>
          <a:p>
            <a:pPr marL="0" indent="0">
              <a:lnSpc>
                <a:spcPts val="2100"/>
              </a:lnSpc>
              <a:buNone/>
            </a:pPr>
            <a:r>
              <a:rPr lang="en-US" sz="1650" dirty="0">
                <a:solidFill>
                  <a:srgbClr val="CAD6DE"/>
                </a:solidFill>
                <a:latin typeface="Unbounded" pitchFamily="34" charset="0"/>
                <a:ea typeface="Unbounded" pitchFamily="34" charset="-122"/>
                <a:cs typeface="Unbounded" pitchFamily="34" charset="-120"/>
              </a:rPr>
              <a:t>Best Model</a:t>
            </a:r>
            <a:endParaRPr lang="en-US" sz="1650" dirty="0"/>
          </a:p>
        </p:txBody>
      </p:sp>
      <p:sp>
        <p:nvSpPr>
          <p:cNvPr id="16" name="Text 13"/>
          <p:cNvSpPr/>
          <p:nvPr/>
        </p:nvSpPr>
        <p:spPr>
          <a:xfrm>
            <a:off x="1236940" y="5175647"/>
            <a:ext cx="3243501" cy="293132"/>
          </a:xfrm>
          <a:prstGeom prst="rect">
            <a:avLst/>
          </a:prstGeom>
          <a:noFill/>
          <a:ln/>
        </p:spPr>
        <p:txBody>
          <a:bodyPr wrap="none" lIns="0" tIns="0" rIns="0" bIns="0" rtlCol="0" anchor="t"/>
          <a:lstStyle/>
          <a:p>
            <a:pPr marL="0" indent="0">
              <a:lnSpc>
                <a:spcPts val="2300"/>
              </a:lnSpc>
              <a:buNone/>
            </a:pPr>
            <a:r>
              <a:rPr lang="en-US" sz="1400" dirty="0">
                <a:solidFill>
                  <a:srgbClr val="CAD6DE"/>
                </a:solidFill>
                <a:latin typeface="Cabin" pitchFamily="34" charset="0"/>
                <a:ea typeface="Cabin" pitchFamily="34" charset="-122"/>
                <a:cs typeface="Cabin" pitchFamily="34" charset="-120"/>
              </a:rPr>
              <a:t>ARIMA selected</a:t>
            </a:r>
            <a:endParaRPr lang="en-US" sz="1400" dirty="0"/>
          </a:p>
        </p:txBody>
      </p:sp>
      <p:sp>
        <p:nvSpPr>
          <p:cNvPr id="17" name="Shape 14"/>
          <p:cNvSpPr/>
          <p:nvPr/>
        </p:nvSpPr>
        <p:spPr>
          <a:xfrm>
            <a:off x="4663678" y="4796314"/>
            <a:ext cx="412313" cy="412313"/>
          </a:xfrm>
          <a:prstGeom prst="roundRect">
            <a:avLst>
              <a:gd name="adj" fmla="val 6667"/>
            </a:avLst>
          </a:prstGeom>
          <a:solidFill>
            <a:srgbClr val="304755"/>
          </a:solidFill>
          <a:ln/>
        </p:spPr>
      </p:sp>
      <p:sp>
        <p:nvSpPr>
          <p:cNvPr id="18" name="Text 15"/>
          <p:cNvSpPr/>
          <p:nvPr/>
        </p:nvSpPr>
        <p:spPr>
          <a:xfrm>
            <a:off x="4765953" y="4873109"/>
            <a:ext cx="207764" cy="258723"/>
          </a:xfrm>
          <a:prstGeom prst="rect">
            <a:avLst/>
          </a:prstGeom>
          <a:noFill/>
          <a:ln/>
        </p:spPr>
        <p:txBody>
          <a:bodyPr wrap="none" lIns="0" tIns="0" rIns="0" bIns="0" rtlCol="0" anchor="t"/>
          <a:lstStyle/>
          <a:p>
            <a:pPr marL="0" indent="0" algn="ctr">
              <a:lnSpc>
                <a:spcPts val="2000"/>
              </a:lnSpc>
              <a:buNone/>
            </a:pPr>
            <a:r>
              <a:rPr lang="en-US" sz="2000" dirty="0">
                <a:solidFill>
                  <a:srgbClr val="CAD6DE"/>
                </a:solidFill>
                <a:latin typeface="Unbounded" pitchFamily="34" charset="0"/>
                <a:ea typeface="Unbounded" pitchFamily="34" charset="-122"/>
                <a:cs typeface="Unbounded" pitchFamily="34" charset="-120"/>
              </a:rPr>
              <a:t>4</a:t>
            </a:r>
            <a:endParaRPr lang="en-US" sz="2000" dirty="0"/>
          </a:p>
        </p:txBody>
      </p:sp>
      <p:sp>
        <p:nvSpPr>
          <p:cNvPr id="19" name="Text 16"/>
          <p:cNvSpPr/>
          <p:nvPr/>
        </p:nvSpPr>
        <p:spPr>
          <a:xfrm>
            <a:off x="5259229" y="4796314"/>
            <a:ext cx="2155984" cy="269438"/>
          </a:xfrm>
          <a:prstGeom prst="rect">
            <a:avLst/>
          </a:prstGeom>
          <a:noFill/>
          <a:ln/>
        </p:spPr>
        <p:txBody>
          <a:bodyPr wrap="none" lIns="0" tIns="0" rIns="0" bIns="0" rtlCol="0" anchor="t"/>
          <a:lstStyle/>
          <a:p>
            <a:pPr marL="0" indent="0">
              <a:lnSpc>
                <a:spcPts val="2100"/>
              </a:lnSpc>
              <a:buNone/>
            </a:pPr>
            <a:r>
              <a:rPr lang="en-US" sz="1650" dirty="0">
                <a:solidFill>
                  <a:srgbClr val="CAD6DE"/>
                </a:solidFill>
                <a:latin typeface="Unbounded" pitchFamily="34" charset="0"/>
                <a:ea typeface="Unbounded" pitchFamily="34" charset="-122"/>
                <a:cs typeface="Unbounded" pitchFamily="34" charset="-120"/>
              </a:rPr>
              <a:t>Forecast</a:t>
            </a:r>
            <a:endParaRPr lang="en-US" sz="1650" dirty="0"/>
          </a:p>
        </p:txBody>
      </p:sp>
      <p:sp>
        <p:nvSpPr>
          <p:cNvPr id="20" name="Text 17"/>
          <p:cNvSpPr/>
          <p:nvPr/>
        </p:nvSpPr>
        <p:spPr>
          <a:xfrm>
            <a:off x="5259229" y="5175647"/>
            <a:ext cx="3243501" cy="293132"/>
          </a:xfrm>
          <a:prstGeom prst="rect">
            <a:avLst/>
          </a:prstGeom>
          <a:noFill/>
          <a:ln/>
        </p:spPr>
        <p:txBody>
          <a:bodyPr wrap="none" lIns="0" tIns="0" rIns="0" bIns="0" rtlCol="0" anchor="t"/>
          <a:lstStyle/>
          <a:p>
            <a:pPr marL="0" indent="0">
              <a:lnSpc>
                <a:spcPts val="2300"/>
              </a:lnSpc>
              <a:buNone/>
            </a:pPr>
            <a:r>
              <a:rPr lang="en-US" sz="1400" dirty="0">
                <a:solidFill>
                  <a:srgbClr val="CAD6DE"/>
                </a:solidFill>
                <a:latin typeface="Cabin" pitchFamily="34" charset="0"/>
                <a:ea typeface="Cabin" pitchFamily="34" charset="-122"/>
                <a:cs typeface="Cabin" pitchFamily="34" charset="-120"/>
              </a:rPr>
              <a:t>Generate predictions</a:t>
            </a:r>
            <a:endParaRPr lang="en-US" sz="1400" dirty="0"/>
          </a:p>
        </p:txBody>
      </p:sp>
      <p:sp>
        <p:nvSpPr>
          <p:cNvPr id="21" name="Text 18"/>
          <p:cNvSpPr/>
          <p:nvPr/>
        </p:nvSpPr>
        <p:spPr>
          <a:xfrm>
            <a:off x="641390" y="5674876"/>
            <a:ext cx="7861221" cy="2051923"/>
          </a:xfrm>
          <a:prstGeom prst="rect">
            <a:avLst/>
          </a:prstGeom>
          <a:noFill/>
          <a:ln/>
        </p:spPr>
        <p:txBody>
          <a:bodyPr wrap="square" lIns="0" tIns="0" rIns="0" bIns="0" rtlCol="0" anchor="t"/>
          <a:lstStyle/>
          <a:p>
            <a:pPr marL="0" indent="0">
              <a:lnSpc>
                <a:spcPts val="2300"/>
              </a:lnSpc>
              <a:buNone/>
            </a:pPr>
            <a:r>
              <a:rPr lang="en-US" sz="1400" dirty="0">
                <a:solidFill>
                  <a:srgbClr val="CAD6DE"/>
                </a:solidFill>
                <a:latin typeface="Cabin" pitchFamily="34" charset="0"/>
                <a:ea typeface="Cabin" pitchFamily="34" charset="-122"/>
                <a:cs typeface="Cabin" pitchFamily="34" charset="-120"/>
              </a:rPr>
              <a:t>Provisional birth rate estimates are subject to non-random sampling error due to incomplete data, especially for recent months. While completion rates for the U.S. were above 95%, some states may have delayed reporting, potentially affecting the accuracy. However, provisional estimates closely align with final data, typically within 1-2% error, except for age groups with low birth rates (10-14 and 45+ years). These estimates are based on the assumption of random missing data. Timeliness of birth reporting is improving, so estimates may change over time as new data is added, with differences due to rounding or updated population estimates.</a:t>
            </a:r>
            <a:endParaRPr lang="en-US" sz="1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1363</Words>
  <Application>Microsoft Office PowerPoint</Application>
  <PresentationFormat>Custom</PresentationFormat>
  <Paragraphs>127</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Cabin</vt:lpstr>
      <vt:lpstr>Arial</vt:lpstr>
      <vt:lpstr>Unbounded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Sanket Khamkar</cp:lastModifiedBy>
  <cp:revision>2</cp:revision>
  <dcterms:created xsi:type="dcterms:W3CDTF">2024-11-26T04:01:20Z</dcterms:created>
  <dcterms:modified xsi:type="dcterms:W3CDTF">2024-11-26T04:02:30Z</dcterms:modified>
</cp:coreProperties>
</file>